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unito Bold" charset="1" panose="00000000000000000000"/>
      <p:regular r:id="rId10"/>
    </p:embeddedFont>
    <p:embeddedFont>
      <p:font typeface="Nunito Bold Bold" charset="1" panose="00000000000000000000"/>
      <p:regular r:id="rId11"/>
    </p:embeddedFont>
    <p:embeddedFont>
      <p:font typeface="Nunito Bold Italics" charset="1" panose="00000000000000000000"/>
      <p:regular r:id="rId12"/>
    </p:embeddedFont>
    <p:embeddedFont>
      <p:font typeface="Nunito Bold Bold Italics" charset="1" panose="00000000000000000000"/>
      <p:regular r:id="rId13"/>
    </p:embeddedFont>
    <p:embeddedFont>
      <p:font typeface="Gaegu" charset="1" panose="00000000000000000000"/>
      <p:regular r:id="rId14"/>
    </p:embeddedFont>
    <p:embeddedFont>
      <p:font typeface="Gaegu Bold" charset="1" panose="00000000000000000000"/>
      <p:regular r:id="rId15"/>
    </p:embeddedFont>
    <p:embeddedFont>
      <p:font typeface="Gaegu Light" charset="1" panose="000000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Agrandir" charset="1" panose="00000500000000000000"/>
      <p:regular r:id="rId23"/>
    </p:embeddedFont>
    <p:embeddedFont>
      <p:font typeface="Agrandir Bold" charset="1" panose="00000800000000000000"/>
      <p:regular r:id="rId24"/>
    </p:embeddedFont>
    <p:embeddedFont>
      <p:font typeface="Agrandir Italics" charset="1" panose="00000500000000000000"/>
      <p:regular r:id="rId25"/>
    </p:embeddedFont>
    <p:embeddedFont>
      <p:font typeface="Agrandir Bold Italics" charset="1" panose="00000800000000000000"/>
      <p:regular r:id="rId26"/>
    </p:embeddedFont>
    <p:embeddedFont>
      <p:font typeface="Agrandir Thin" charset="1" panose="00000200000000000000"/>
      <p:regular r:id="rId27"/>
    </p:embeddedFont>
    <p:embeddedFont>
      <p:font typeface="Agrandir Thin Italics" charset="1" panose="00000200000000000000"/>
      <p:regular r:id="rId28"/>
    </p:embeddedFont>
    <p:embeddedFont>
      <p:font typeface="Agrandir Medium" charset="1" panose="00000600000000000000"/>
      <p:regular r:id="rId29"/>
    </p:embeddedFont>
    <p:embeddedFont>
      <p:font typeface="Agrandir Medium Italics" charset="1" panose="00000600000000000000"/>
      <p:regular r:id="rId30"/>
    </p:embeddedFont>
    <p:embeddedFont>
      <p:font typeface="Agrandir Ultra-Bold" charset="1" panose="00000A00000000000000"/>
      <p:regular r:id="rId31"/>
    </p:embeddedFont>
    <p:embeddedFont>
      <p:font typeface="Agrandir Ultra-Bold Italics" charset="1" panose="00000A00000000000000"/>
      <p:regular r:id="rId32"/>
    </p:embeddedFont>
    <p:embeddedFont>
      <p:font typeface="Agrandir Heavy" charset="1" panose="00000900000000000000"/>
      <p:regular r:id="rId33"/>
    </p:embeddedFont>
    <p:embeddedFont>
      <p:font typeface="Agrandir Heavy Italics" charset="1" panose="000009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56" Target="slides/slide22.xml" Type="http://schemas.openxmlformats.org/officeDocument/2006/relationships/slide"/><Relationship Id="rId57" Target="slides/slide23.xml" Type="http://schemas.openxmlformats.org/officeDocument/2006/relationships/slide"/><Relationship Id="rId58" Target="slides/slide24.xml" Type="http://schemas.openxmlformats.org/officeDocument/2006/relationships/slide"/><Relationship Id="rId59"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0.png" Type="http://schemas.openxmlformats.org/officeDocument/2006/relationships/image"/><Relationship Id="rId9" Target="../media/image5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52.png" Type="http://schemas.openxmlformats.org/officeDocument/2006/relationships/image"/><Relationship Id="rId15"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54.png" Type="http://schemas.openxmlformats.org/officeDocument/2006/relationships/image"/><Relationship Id="rId13" Target="../media/image55.jpeg" Type="http://schemas.openxmlformats.org/officeDocument/2006/relationships/image"/><Relationship Id="rId14" Target="../media/image5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57.png" Type="http://schemas.openxmlformats.org/officeDocument/2006/relationships/image"/><Relationship Id="rId13" Target="../media/image5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59.png" Type="http://schemas.openxmlformats.org/officeDocument/2006/relationships/image"/><Relationship Id="rId13" Target="../media/image6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61.jpeg" Type="http://schemas.openxmlformats.org/officeDocument/2006/relationships/image"/><Relationship Id="rId13" Target="../media/image6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63.jpeg" Type="http://schemas.openxmlformats.org/officeDocument/2006/relationships/image"/><Relationship Id="rId13" Target="../media/image6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40.png" Type="http://schemas.openxmlformats.org/officeDocument/2006/relationships/image"/><Relationship Id="rId13"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7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9Q-oIZqQ.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3.jpeg" Type="http://schemas.openxmlformats.org/officeDocument/2006/relationships/image"/><Relationship Id="rId9" Target="../media/VAF9Q-oIZqQ.mp4" Type="http://schemas.openxmlformats.org/officeDocument/2006/relationships/video"/></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82.png" Type="http://schemas.openxmlformats.org/officeDocument/2006/relationships/image"/><Relationship Id="rId13" Target="../media/image83.svg" Type="http://schemas.openxmlformats.org/officeDocument/2006/relationships/image"/><Relationship Id="rId14" Target="../media/image84.png" Type="http://schemas.openxmlformats.org/officeDocument/2006/relationships/image"/><Relationship Id="rId15" Target="../media/image85.svg" Type="http://schemas.openxmlformats.org/officeDocument/2006/relationships/image"/><Relationship Id="rId16" Target="../media/image86.png" Type="http://schemas.openxmlformats.org/officeDocument/2006/relationships/image"/><Relationship Id="rId17" Target="../media/image87.sv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74.png" Type="http://schemas.openxmlformats.org/officeDocument/2006/relationships/image"/><Relationship Id="rId20" Target="../media/image88.png" Type="http://schemas.openxmlformats.org/officeDocument/2006/relationships/image"/><Relationship Id="rId21" Target="../media/image89.svg" Type="http://schemas.openxmlformats.org/officeDocument/2006/relationships/image"/><Relationship Id="rId22" Target="../media/image90.png" Type="http://schemas.openxmlformats.org/officeDocument/2006/relationships/image"/><Relationship Id="rId23" Target="../media/image91.svg" Type="http://schemas.openxmlformats.org/officeDocument/2006/relationships/image"/><Relationship Id="rId24" Target="../media/image92.png" Type="http://schemas.openxmlformats.org/officeDocument/2006/relationships/image"/><Relationship Id="rId25" Target="../media/image93.svg" Type="http://schemas.openxmlformats.org/officeDocument/2006/relationships/image"/><Relationship Id="rId26" Target="../media/image94.png" Type="http://schemas.openxmlformats.org/officeDocument/2006/relationships/image"/><Relationship Id="rId27" Target="../media/image95.svg" Type="http://schemas.openxmlformats.org/officeDocument/2006/relationships/image"/><Relationship Id="rId28" Target="../media/image96.png" Type="http://schemas.openxmlformats.org/officeDocument/2006/relationships/image"/><Relationship Id="rId29" Target="../media/image97.svg" Type="http://schemas.openxmlformats.org/officeDocument/2006/relationships/image"/><Relationship Id="rId3" Target="../media/image75.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82.png" Type="http://schemas.openxmlformats.org/officeDocument/2006/relationships/image"/><Relationship Id="rId13" Target="../media/image83.svg" Type="http://schemas.openxmlformats.org/officeDocument/2006/relationships/image"/><Relationship Id="rId14" Target="../media/image84.png" Type="http://schemas.openxmlformats.org/officeDocument/2006/relationships/image"/><Relationship Id="rId15" Target="../media/image85.svg" Type="http://schemas.openxmlformats.org/officeDocument/2006/relationships/image"/><Relationship Id="rId16" Target="../media/image86.png" Type="http://schemas.openxmlformats.org/officeDocument/2006/relationships/image"/><Relationship Id="rId17" Target="../media/image87.sv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74.png" Type="http://schemas.openxmlformats.org/officeDocument/2006/relationships/image"/><Relationship Id="rId20" Target="../media/image88.png" Type="http://schemas.openxmlformats.org/officeDocument/2006/relationships/image"/><Relationship Id="rId21" Target="../media/image89.svg" Type="http://schemas.openxmlformats.org/officeDocument/2006/relationships/image"/><Relationship Id="rId22" Target="../media/image90.png" Type="http://schemas.openxmlformats.org/officeDocument/2006/relationships/image"/><Relationship Id="rId23" Target="../media/image91.svg" Type="http://schemas.openxmlformats.org/officeDocument/2006/relationships/image"/><Relationship Id="rId24" Target="../media/image92.png" Type="http://schemas.openxmlformats.org/officeDocument/2006/relationships/image"/><Relationship Id="rId25" Target="../media/image93.svg" Type="http://schemas.openxmlformats.org/officeDocument/2006/relationships/image"/><Relationship Id="rId26" Target="../media/image94.png" Type="http://schemas.openxmlformats.org/officeDocument/2006/relationships/image"/><Relationship Id="rId27" Target="../media/image95.svg" Type="http://schemas.openxmlformats.org/officeDocument/2006/relationships/image"/><Relationship Id="rId28" Target="../media/image96.png" Type="http://schemas.openxmlformats.org/officeDocument/2006/relationships/image"/><Relationship Id="rId29" Target="../media/image97.svg" Type="http://schemas.openxmlformats.org/officeDocument/2006/relationships/image"/><Relationship Id="rId3" Target="../media/image75.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jpeg" Type="http://schemas.openxmlformats.org/officeDocument/2006/relationships/image"/><Relationship Id="rId12" Target="../media/image23.jpeg" Type="http://schemas.openxmlformats.org/officeDocument/2006/relationships/image"/><Relationship Id="rId13" Target="../media/image24.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9.gif" Type="http://schemas.openxmlformats.org/officeDocument/2006/relationships/image"/><Relationship Id="rId9" Target="../media/image2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png" Type="http://schemas.openxmlformats.org/officeDocument/2006/relationships/image"/><Relationship Id="rId16" Target="../media/image37.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40.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4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6.jpeg" Type="http://schemas.openxmlformats.org/officeDocument/2006/relationships/image"/><Relationship Id="rId9" Target="../media/image4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435467">
            <a:off x="10386510" y="-5587963"/>
            <a:ext cx="11892515" cy="12248845"/>
          </a:xfrm>
          <a:custGeom>
            <a:avLst/>
            <a:gdLst/>
            <a:ahLst/>
            <a:cxnLst/>
            <a:rect r="r" b="b" t="t" l="l"/>
            <a:pathLst>
              <a:path h="12248845" w="11892515">
                <a:moveTo>
                  <a:pt x="0" y="0"/>
                </a:moveTo>
                <a:lnTo>
                  <a:pt x="11892515" y="0"/>
                </a:lnTo>
                <a:lnTo>
                  <a:pt x="11892515" y="12248845"/>
                </a:lnTo>
                <a:lnTo>
                  <a:pt x="0" y="1224884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750747" y="6040068"/>
            <a:ext cx="9812845" cy="10106863"/>
          </a:xfrm>
          <a:custGeom>
            <a:avLst/>
            <a:gdLst/>
            <a:ahLst/>
            <a:cxnLst/>
            <a:rect r="r" b="b" t="t" l="l"/>
            <a:pathLst>
              <a:path h="10106863" w="9812845">
                <a:moveTo>
                  <a:pt x="0" y="0"/>
                </a:moveTo>
                <a:lnTo>
                  <a:pt x="9812846" y="0"/>
                </a:lnTo>
                <a:lnTo>
                  <a:pt x="9812846" y="10106864"/>
                </a:lnTo>
                <a:lnTo>
                  <a:pt x="0" y="10106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451084">
            <a:off x="-2767429" y="-3798592"/>
            <a:ext cx="10818229" cy="7867803"/>
          </a:xfrm>
          <a:custGeom>
            <a:avLst/>
            <a:gdLst/>
            <a:ahLst/>
            <a:cxnLst/>
            <a:rect r="r" b="b" t="t" l="l"/>
            <a:pathLst>
              <a:path h="7867803" w="10818229">
                <a:moveTo>
                  <a:pt x="0" y="0"/>
                </a:moveTo>
                <a:lnTo>
                  <a:pt x="10818228" y="0"/>
                </a:lnTo>
                <a:lnTo>
                  <a:pt x="10818228" y="7867802"/>
                </a:lnTo>
                <a:lnTo>
                  <a:pt x="0" y="7867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741320">
            <a:off x="1574178" y="921287"/>
            <a:ext cx="2135013" cy="2119486"/>
          </a:xfrm>
          <a:custGeom>
            <a:avLst/>
            <a:gdLst/>
            <a:ahLst/>
            <a:cxnLst/>
            <a:rect r="r" b="b" t="t" l="l"/>
            <a:pathLst>
              <a:path h="2119486" w="2135013">
                <a:moveTo>
                  <a:pt x="0" y="0"/>
                </a:moveTo>
                <a:lnTo>
                  <a:pt x="2135014" y="0"/>
                </a:lnTo>
                <a:lnTo>
                  <a:pt x="2135014" y="2119486"/>
                </a:lnTo>
                <a:lnTo>
                  <a:pt x="0" y="2119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4220989" y="2681980"/>
            <a:ext cx="3339085" cy="4733238"/>
          </a:xfrm>
          <a:custGeom>
            <a:avLst/>
            <a:gdLst/>
            <a:ahLst/>
            <a:cxnLst/>
            <a:rect r="r" b="b" t="t" l="l"/>
            <a:pathLst>
              <a:path h="4733238" w="3339085">
                <a:moveTo>
                  <a:pt x="3339085" y="0"/>
                </a:moveTo>
                <a:lnTo>
                  <a:pt x="0" y="0"/>
                </a:lnTo>
                <a:lnTo>
                  <a:pt x="0" y="4733239"/>
                </a:lnTo>
                <a:lnTo>
                  <a:pt x="3339085" y="4733239"/>
                </a:lnTo>
                <a:lnTo>
                  <a:pt x="333908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603739" y="4914585"/>
            <a:ext cx="3432304" cy="5243798"/>
          </a:xfrm>
          <a:custGeom>
            <a:avLst/>
            <a:gdLst/>
            <a:ahLst/>
            <a:cxnLst/>
            <a:rect r="r" b="b" t="t" l="l"/>
            <a:pathLst>
              <a:path h="5243798" w="3432304">
                <a:moveTo>
                  <a:pt x="0" y="0"/>
                </a:moveTo>
                <a:lnTo>
                  <a:pt x="3432304" y="0"/>
                </a:lnTo>
                <a:lnTo>
                  <a:pt x="3432304" y="5243798"/>
                </a:lnTo>
                <a:lnTo>
                  <a:pt x="0" y="5243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42573" y="7690792"/>
            <a:ext cx="2882762" cy="3283660"/>
          </a:xfrm>
          <a:custGeom>
            <a:avLst/>
            <a:gdLst/>
            <a:ahLst/>
            <a:cxnLst/>
            <a:rect r="r" b="b" t="t" l="l"/>
            <a:pathLst>
              <a:path h="3283660" w="2882762">
                <a:moveTo>
                  <a:pt x="0" y="0"/>
                </a:moveTo>
                <a:lnTo>
                  <a:pt x="2882762" y="0"/>
                </a:lnTo>
                <a:lnTo>
                  <a:pt x="2882762" y="3283660"/>
                </a:lnTo>
                <a:lnTo>
                  <a:pt x="0" y="32836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0" y="4258408"/>
            <a:ext cx="11957538" cy="3940820"/>
          </a:xfrm>
          <a:prstGeom prst="rect">
            <a:avLst/>
          </a:prstGeom>
        </p:spPr>
        <p:txBody>
          <a:bodyPr anchor="t" rtlCol="false" tIns="0" lIns="0" bIns="0" rIns="0">
            <a:spAutoFit/>
          </a:bodyPr>
          <a:lstStyle/>
          <a:p>
            <a:pPr algn="ctr">
              <a:lnSpc>
                <a:spcPts val="14839"/>
              </a:lnSpc>
              <a:spcBef>
                <a:spcPct val="0"/>
              </a:spcBef>
            </a:pPr>
            <a:r>
              <a:rPr lang="en-US" sz="10599">
                <a:solidFill>
                  <a:srgbClr val="51413A"/>
                </a:solidFill>
                <a:latin typeface="Gaegu Bold"/>
              </a:rPr>
              <a:t>Coins Detection and counting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633824">
            <a:off x="16543703" y="7020755"/>
            <a:ext cx="2076976" cy="2944167"/>
          </a:xfrm>
          <a:custGeom>
            <a:avLst/>
            <a:gdLst/>
            <a:ahLst/>
            <a:cxnLst/>
            <a:rect r="r" b="b" t="t" l="l"/>
            <a:pathLst>
              <a:path h="2944167" w="2076976">
                <a:moveTo>
                  <a:pt x="0" y="0"/>
                </a:moveTo>
                <a:lnTo>
                  <a:pt x="2076976" y="0"/>
                </a:lnTo>
                <a:lnTo>
                  <a:pt x="2076976" y="2944167"/>
                </a:lnTo>
                <a:lnTo>
                  <a:pt x="0" y="2944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3070">
            <a:off x="17036061" y="8694924"/>
            <a:ext cx="1092261" cy="1444094"/>
          </a:xfrm>
          <a:custGeom>
            <a:avLst/>
            <a:gdLst/>
            <a:ahLst/>
            <a:cxnLst/>
            <a:rect r="r" b="b" t="t" l="l"/>
            <a:pathLst>
              <a:path h="1444094" w="1092261">
                <a:moveTo>
                  <a:pt x="0" y="0"/>
                </a:moveTo>
                <a:lnTo>
                  <a:pt x="1092260" y="0"/>
                </a:lnTo>
                <a:lnTo>
                  <a:pt x="1092260" y="1444095"/>
                </a:lnTo>
                <a:lnTo>
                  <a:pt x="0" y="1444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4730240" y="-796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6">
              <a:alphaModFix amt="37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78549">
            <a:off x="-904573" y="4196003"/>
            <a:ext cx="4827906" cy="6383049"/>
          </a:xfrm>
          <a:custGeom>
            <a:avLst/>
            <a:gdLst/>
            <a:ahLst/>
            <a:cxnLst/>
            <a:rect r="r" b="b" t="t" l="l"/>
            <a:pathLst>
              <a:path h="6383049" w="4827906">
                <a:moveTo>
                  <a:pt x="0" y="0"/>
                </a:moveTo>
                <a:lnTo>
                  <a:pt x="4827906" y="0"/>
                </a:lnTo>
                <a:lnTo>
                  <a:pt x="4827906" y="6383049"/>
                </a:lnTo>
                <a:lnTo>
                  <a:pt x="0" y="6383049"/>
                </a:lnTo>
                <a:lnTo>
                  <a:pt x="0" y="0"/>
                </a:lnTo>
                <a:close/>
              </a:path>
            </a:pathLst>
          </a:custGeom>
          <a:blipFill>
            <a:blip r:embed="rId4">
              <a:alphaModFix amt="65999"/>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072955" y="430212"/>
            <a:ext cx="7209629"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7" id="7"/>
          <p:cNvSpPr txBox="true"/>
          <p:nvPr/>
        </p:nvSpPr>
        <p:spPr>
          <a:xfrm rot="0">
            <a:off x="6536512" y="1579563"/>
            <a:ext cx="6837576" cy="514350"/>
          </a:xfrm>
          <a:prstGeom prst="rect">
            <a:avLst/>
          </a:prstGeom>
        </p:spPr>
        <p:txBody>
          <a:bodyPr anchor="t" rtlCol="false" tIns="0" lIns="0" bIns="0" rIns="0">
            <a:spAutoFit/>
          </a:bodyPr>
          <a:lstStyle/>
          <a:p>
            <a:pPr>
              <a:lnSpc>
                <a:spcPts val="3150"/>
              </a:lnSpc>
            </a:pPr>
            <a:r>
              <a:rPr lang="en-US" sz="3500">
                <a:solidFill>
                  <a:srgbClr val="51413A"/>
                </a:solidFill>
                <a:latin typeface="Gaegu Bold"/>
              </a:rPr>
              <a:t>Yolov8</a:t>
            </a:r>
          </a:p>
        </p:txBody>
      </p:sp>
      <p:sp>
        <p:nvSpPr>
          <p:cNvPr name="Freeform 8" id="8"/>
          <p:cNvSpPr/>
          <p:nvPr/>
        </p:nvSpPr>
        <p:spPr>
          <a:xfrm flipH="false" flipV="false" rot="-320993">
            <a:off x="8533430" y="-4616883"/>
            <a:ext cx="11672899" cy="8489381"/>
          </a:xfrm>
          <a:custGeom>
            <a:avLst/>
            <a:gdLst/>
            <a:ahLst/>
            <a:cxnLst/>
            <a:rect r="r" b="b" t="t" l="l"/>
            <a:pathLst>
              <a:path h="8489381" w="11672899">
                <a:moveTo>
                  <a:pt x="0" y="0"/>
                </a:moveTo>
                <a:lnTo>
                  <a:pt x="11672899" y="0"/>
                </a:lnTo>
                <a:lnTo>
                  <a:pt x="11672899" y="8489381"/>
                </a:lnTo>
                <a:lnTo>
                  <a:pt x="0" y="8489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309628" y="5809797"/>
            <a:ext cx="8233843" cy="4189041"/>
          </a:xfrm>
          <a:custGeom>
            <a:avLst/>
            <a:gdLst/>
            <a:ahLst/>
            <a:cxnLst/>
            <a:rect r="r" b="b" t="t" l="l"/>
            <a:pathLst>
              <a:path h="4189041" w="8233843">
                <a:moveTo>
                  <a:pt x="0" y="0"/>
                </a:moveTo>
                <a:lnTo>
                  <a:pt x="8233843" y="0"/>
                </a:lnTo>
                <a:lnTo>
                  <a:pt x="8233843" y="4189041"/>
                </a:lnTo>
                <a:lnTo>
                  <a:pt x="0" y="4189041"/>
                </a:lnTo>
                <a:lnTo>
                  <a:pt x="0" y="0"/>
                </a:lnTo>
                <a:close/>
              </a:path>
            </a:pathLst>
          </a:custGeom>
          <a:blipFill>
            <a:blip r:embed="rId8"/>
            <a:stretch>
              <a:fillRect l="-85243" t="-160723" r="-26989" b="0"/>
            </a:stretch>
          </a:blipFill>
        </p:spPr>
      </p:sp>
      <p:sp>
        <p:nvSpPr>
          <p:cNvPr name="Freeform 10" id="10"/>
          <p:cNvSpPr/>
          <p:nvPr/>
        </p:nvSpPr>
        <p:spPr>
          <a:xfrm flipH="false" flipV="false" rot="0">
            <a:off x="2060412" y="3640074"/>
            <a:ext cx="8217714" cy="2062882"/>
          </a:xfrm>
          <a:custGeom>
            <a:avLst/>
            <a:gdLst/>
            <a:ahLst/>
            <a:cxnLst/>
            <a:rect r="r" b="b" t="t" l="l"/>
            <a:pathLst>
              <a:path h="2062882" w="8217714">
                <a:moveTo>
                  <a:pt x="0" y="0"/>
                </a:moveTo>
                <a:lnTo>
                  <a:pt x="8217714" y="0"/>
                </a:lnTo>
                <a:lnTo>
                  <a:pt x="8217714" y="2062882"/>
                </a:lnTo>
                <a:lnTo>
                  <a:pt x="0" y="2062882"/>
                </a:lnTo>
                <a:lnTo>
                  <a:pt x="0" y="0"/>
                </a:lnTo>
                <a:close/>
              </a:path>
            </a:pathLst>
          </a:custGeom>
          <a:blipFill>
            <a:blip r:embed="rId9"/>
            <a:stretch>
              <a:fillRect l="-37447" t="-91209" r="-21755" b="-149885"/>
            </a:stretch>
          </a:blipFill>
        </p:spPr>
      </p:sp>
      <p:sp>
        <p:nvSpPr>
          <p:cNvPr name="TextBox 11" id="11"/>
          <p:cNvSpPr txBox="true"/>
          <p:nvPr/>
        </p:nvSpPr>
        <p:spPr>
          <a:xfrm rot="0">
            <a:off x="1735912" y="2116205"/>
            <a:ext cx="6837576" cy="131445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V3</a:t>
            </a:r>
          </a:p>
          <a:p>
            <a:pPr marL="755651" indent="-377825" lvl="1">
              <a:lnSpc>
                <a:spcPts val="3150"/>
              </a:lnSpc>
              <a:buFont typeface="Arial"/>
              <a:buChar char="•"/>
            </a:pPr>
            <a:r>
              <a:rPr lang="en-US" sz="3500">
                <a:solidFill>
                  <a:srgbClr val="51413A"/>
                </a:solidFill>
                <a:latin typeface="Gaegu Bold"/>
              </a:rPr>
              <a:t>Mixed annotation </a:t>
            </a:r>
          </a:p>
          <a:p>
            <a:pPr marL="755651" indent="-377825" lvl="1">
              <a:lnSpc>
                <a:spcPts val="3150"/>
              </a:lnSpc>
              <a:buFont typeface="Arial"/>
              <a:buChar char="•"/>
            </a:pPr>
            <a:r>
              <a:rPr lang="en-US" sz="3500">
                <a:solidFill>
                  <a:srgbClr val="51413A"/>
                </a:solidFill>
                <a:latin typeface="Gaegu Bold"/>
              </a:rPr>
              <a:t>small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259300" y="-1052342"/>
            <a:ext cx="2659194" cy="3769477"/>
          </a:xfrm>
          <a:custGeom>
            <a:avLst/>
            <a:gdLst/>
            <a:ahLst/>
            <a:cxnLst/>
            <a:rect r="r" b="b" t="t" l="l"/>
            <a:pathLst>
              <a:path h="3769477" w="2659194">
                <a:moveTo>
                  <a:pt x="2659194" y="0"/>
                </a:moveTo>
                <a:lnTo>
                  <a:pt x="0" y="0"/>
                </a:lnTo>
                <a:lnTo>
                  <a:pt x="0" y="3769477"/>
                </a:lnTo>
                <a:lnTo>
                  <a:pt x="2659194" y="3769477"/>
                </a:lnTo>
                <a:lnTo>
                  <a:pt x="265919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780249">
            <a:off x="684064" y="401386"/>
            <a:ext cx="2200258" cy="2184257"/>
          </a:xfrm>
          <a:custGeom>
            <a:avLst/>
            <a:gdLst/>
            <a:ahLst/>
            <a:cxnLst/>
            <a:rect r="r" b="b" t="t" l="l"/>
            <a:pathLst>
              <a:path h="2184257" w="2200258">
                <a:moveTo>
                  <a:pt x="0" y="0"/>
                </a:moveTo>
                <a:lnTo>
                  <a:pt x="2200259" y="0"/>
                </a:lnTo>
                <a:lnTo>
                  <a:pt x="2200259" y="2184257"/>
                </a:lnTo>
                <a:lnTo>
                  <a:pt x="0" y="2184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836676" y="1930348"/>
            <a:ext cx="8662927" cy="8132956"/>
          </a:xfrm>
          <a:custGeom>
            <a:avLst/>
            <a:gdLst/>
            <a:ahLst/>
            <a:cxnLst/>
            <a:rect r="r" b="b" t="t" l="l"/>
            <a:pathLst>
              <a:path h="8132956" w="8662927">
                <a:moveTo>
                  <a:pt x="0" y="0"/>
                </a:moveTo>
                <a:lnTo>
                  <a:pt x="8662926" y="0"/>
                </a:lnTo>
                <a:lnTo>
                  <a:pt x="8662926" y="8132956"/>
                </a:lnTo>
                <a:lnTo>
                  <a:pt x="0" y="8132956"/>
                </a:lnTo>
                <a:lnTo>
                  <a:pt x="0" y="0"/>
                </a:lnTo>
                <a:close/>
              </a:path>
            </a:pathLst>
          </a:custGeom>
          <a:blipFill>
            <a:blip r:embed="rId14"/>
            <a:stretch>
              <a:fillRect l="-82443" t="-27923" r="-25847" b="-10741"/>
            </a:stretch>
          </a:blipFill>
        </p:spPr>
      </p:sp>
      <p:sp>
        <p:nvSpPr>
          <p:cNvPr name="Freeform 9" id="9"/>
          <p:cNvSpPr/>
          <p:nvPr/>
        </p:nvSpPr>
        <p:spPr>
          <a:xfrm flipH="false" flipV="false" rot="0">
            <a:off x="432270" y="4140896"/>
            <a:ext cx="7927471" cy="3755822"/>
          </a:xfrm>
          <a:custGeom>
            <a:avLst/>
            <a:gdLst/>
            <a:ahLst/>
            <a:cxnLst/>
            <a:rect r="r" b="b" t="t" l="l"/>
            <a:pathLst>
              <a:path h="3755822" w="7927471">
                <a:moveTo>
                  <a:pt x="0" y="0"/>
                </a:moveTo>
                <a:lnTo>
                  <a:pt x="7927471" y="0"/>
                </a:lnTo>
                <a:lnTo>
                  <a:pt x="7927471" y="3755822"/>
                </a:lnTo>
                <a:lnTo>
                  <a:pt x="0" y="3755822"/>
                </a:lnTo>
                <a:lnTo>
                  <a:pt x="0" y="0"/>
                </a:lnTo>
                <a:close/>
              </a:path>
            </a:pathLst>
          </a:custGeom>
          <a:blipFill>
            <a:blip r:embed="rId15"/>
            <a:stretch>
              <a:fillRect l="-87432" t="-81902" r="-28222" b="-102588"/>
            </a:stretch>
          </a:blipFill>
        </p:spPr>
      </p:sp>
      <p:sp>
        <p:nvSpPr>
          <p:cNvPr name="TextBox 10" id="10"/>
          <p:cNvSpPr txBox="true"/>
          <p:nvPr/>
        </p:nvSpPr>
        <p:spPr>
          <a:xfrm rot="0">
            <a:off x="1657550" y="580276"/>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1" id="11"/>
          <p:cNvSpPr txBox="true"/>
          <p:nvPr/>
        </p:nvSpPr>
        <p:spPr>
          <a:xfrm rot="0">
            <a:off x="2703066" y="2108879"/>
            <a:ext cx="6837576" cy="51435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70022" y="3098899"/>
            <a:ext cx="6624684" cy="4763663"/>
          </a:xfrm>
          <a:custGeom>
            <a:avLst/>
            <a:gdLst/>
            <a:ahLst/>
            <a:cxnLst/>
            <a:rect r="r" b="b" t="t" l="l"/>
            <a:pathLst>
              <a:path h="4763663" w="6624684">
                <a:moveTo>
                  <a:pt x="0" y="0"/>
                </a:moveTo>
                <a:lnTo>
                  <a:pt x="6624684" y="0"/>
                </a:lnTo>
                <a:lnTo>
                  <a:pt x="6624684" y="4763663"/>
                </a:lnTo>
                <a:lnTo>
                  <a:pt x="0" y="4763663"/>
                </a:lnTo>
                <a:lnTo>
                  <a:pt x="0" y="0"/>
                </a:lnTo>
                <a:close/>
              </a:path>
            </a:pathLst>
          </a:custGeom>
          <a:blipFill>
            <a:blip r:embed="rId12"/>
            <a:stretch>
              <a:fillRect l="-37880" t="-22800" r="-19738" b="-14196"/>
            </a:stretch>
          </a:blipFill>
        </p:spPr>
      </p:sp>
      <p:sp>
        <p:nvSpPr>
          <p:cNvPr name="Freeform 8" id="8"/>
          <p:cNvSpPr/>
          <p:nvPr/>
        </p:nvSpPr>
        <p:spPr>
          <a:xfrm flipH="false" flipV="false" rot="0">
            <a:off x="306891" y="3210515"/>
            <a:ext cx="6537762" cy="4652047"/>
          </a:xfrm>
          <a:custGeom>
            <a:avLst/>
            <a:gdLst/>
            <a:ahLst/>
            <a:cxnLst/>
            <a:rect r="r" b="b" t="t" l="l"/>
            <a:pathLst>
              <a:path h="4652047" w="6537762">
                <a:moveTo>
                  <a:pt x="0" y="0"/>
                </a:moveTo>
                <a:lnTo>
                  <a:pt x="6537761" y="0"/>
                </a:lnTo>
                <a:lnTo>
                  <a:pt x="6537761" y="4652047"/>
                </a:lnTo>
                <a:lnTo>
                  <a:pt x="0" y="4652047"/>
                </a:lnTo>
                <a:lnTo>
                  <a:pt x="0" y="0"/>
                </a:lnTo>
                <a:close/>
              </a:path>
            </a:pathLst>
          </a:custGeom>
          <a:blipFill>
            <a:blip r:embed="rId13"/>
            <a:stretch>
              <a:fillRect l="-1855" t="0" r="-1855" b="0"/>
            </a:stretch>
          </a:blipFill>
        </p:spPr>
      </p:sp>
      <p:sp>
        <p:nvSpPr>
          <p:cNvPr name="Freeform 9" id="9"/>
          <p:cNvSpPr/>
          <p:nvPr/>
        </p:nvSpPr>
        <p:spPr>
          <a:xfrm flipH="false" flipV="false" rot="0">
            <a:off x="14520076" y="1884738"/>
            <a:ext cx="3394744" cy="6863984"/>
          </a:xfrm>
          <a:custGeom>
            <a:avLst/>
            <a:gdLst/>
            <a:ahLst/>
            <a:cxnLst/>
            <a:rect r="r" b="b" t="t" l="l"/>
            <a:pathLst>
              <a:path h="6863984" w="3394744">
                <a:moveTo>
                  <a:pt x="0" y="0"/>
                </a:moveTo>
                <a:lnTo>
                  <a:pt x="3394744" y="0"/>
                </a:lnTo>
                <a:lnTo>
                  <a:pt x="3394744" y="6863985"/>
                </a:lnTo>
                <a:lnTo>
                  <a:pt x="0" y="6863985"/>
                </a:lnTo>
                <a:lnTo>
                  <a:pt x="0" y="0"/>
                </a:lnTo>
                <a:close/>
              </a:path>
            </a:pathLst>
          </a:custGeom>
          <a:blipFill>
            <a:blip r:embed="rId14"/>
            <a:stretch>
              <a:fillRect l="0" t="-5550" r="0" b="-1673"/>
            </a:stretch>
          </a:blipFill>
        </p:spPr>
      </p:sp>
      <p:sp>
        <p:nvSpPr>
          <p:cNvPr name="TextBox 10" id="10"/>
          <p:cNvSpPr txBox="true"/>
          <p:nvPr/>
        </p:nvSpPr>
        <p:spPr>
          <a:xfrm rot="0">
            <a:off x="1657550" y="430212"/>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1" id="11"/>
          <p:cNvSpPr txBox="true"/>
          <p:nvPr/>
        </p:nvSpPr>
        <p:spPr>
          <a:xfrm rot="0">
            <a:off x="2102268" y="1637088"/>
            <a:ext cx="6837576" cy="51435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478600" y="5629205"/>
            <a:ext cx="7559634" cy="4458526"/>
          </a:xfrm>
          <a:custGeom>
            <a:avLst/>
            <a:gdLst/>
            <a:ahLst/>
            <a:cxnLst/>
            <a:rect r="r" b="b" t="t" l="l"/>
            <a:pathLst>
              <a:path h="4458526" w="7559634">
                <a:moveTo>
                  <a:pt x="0" y="0"/>
                </a:moveTo>
                <a:lnTo>
                  <a:pt x="7559635" y="0"/>
                </a:lnTo>
                <a:lnTo>
                  <a:pt x="7559635" y="4458527"/>
                </a:lnTo>
                <a:lnTo>
                  <a:pt x="0" y="4458527"/>
                </a:lnTo>
                <a:lnTo>
                  <a:pt x="0" y="0"/>
                </a:lnTo>
                <a:close/>
              </a:path>
            </a:pathLst>
          </a:custGeom>
          <a:blipFill>
            <a:blip r:embed="rId12"/>
            <a:stretch>
              <a:fillRect l="-91484" t="-128459" r="-28533" b="-4697"/>
            </a:stretch>
          </a:blipFill>
        </p:spPr>
      </p:sp>
      <p:sp>
        <p:nvSpPr>
          <p:cNvPr name="Freeform 8" id="8"/>
          <p:cNvSpPr/>
          <p:nvPr/>
        </p:nvSpPr>
        <p:spPr>
          <a:xfrm flipH="false" flipV="false" rot="0">
            <a:off x="2834481" y="2977138"/>
            <a:ext cx="7209125" cy="2504976"/>
          </a:xfrm>
          <a:custGeom>
            <a:avLst/>
            <a:gdLst/>
            <a:ahLst/>
            <a:cxnLst/>
            <a:rect r="r" b="b" t="t" l="l"/>
            <a:pathLst>
              <a:path h="2504976" w="7209125">
                <a:moveTo>
                  <a:pt x="0" y="0"/>
                </a:moveTo>
                <a:lnTo>
                  <a:pt x="7209124" y="0"/>
                </a:lnTo>
                <a:lnTo>
                  <a:pt x="7209124" y="2504976"/>
                </a:lnTo>
                <a:lnTo>
                  <a:pt x="0" y="2504976"/>
                </a:lnTo>
                <a:lnTo>
                  <a:pt x="0" y="0"/>
                </a:lnTo>
                <a:close/>
              </a:path>
            </a:pathLst>
          </a:custGeom>
          <a:blipFill>
            <a:blip r:embed="rId13"/>
            <a:stretch>
              <a:fillRect l="0" t="0" r="0" b="0"/>
            </a:stretch>
          </a:blipFill>
        </p:spPr>
      </p:sp>
      <p:sp>
        <p:nvSpPr>
          <p:cNvPr name="TextBox 9" id="9"/>
          <p:cNvSpPr txBox="true"/>
          <p:nvPr/>
        </p:nvSpPr>
        <p:spPr>
          <a:xfrm rot="0">
            <a:off x="5280494" y="306763"/>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0" id="10"/>
          <p:cNvSpPr txBox="true"/>
          <p:nvPr/>
        </p:nvSpPr>
        <p:spPr>
          <a:xfrm rot="0">
            <a:off x="2306424" y="1456113"/>
            <a:ext cx="6837576" cy="17145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V12</a:t>
            </a:r>
          </a:p>
          <a:p>
            <a:pPr marL="755651" indent="-377825" lvl="1">
              <a:lnSpc>
                <a:spcPts val="3150"/>
              </a:lnSpc>
              <a:buFont typeface="Arial"/>
              <a:buChar char="•"/>
            </a:pPr>
            <a:r>
              <a:rPr lang="en-US" sz="3500">
                <a:solidFill>
                  <a:srgbClr val="51413A"/>
                </a:solidFill>
                <a:latin typeface="Gaegu Bold"/>
              </a:rPr>
              <a:t>only bounding boxes </a:t>
            </a:r>
          </a:p>
          <a:p>
            <a:pPr marL="755651" indent="-377825" lvl="1">
              <a:lnSpc>
                <a:spcPts val="3150"/>
              </a:lnSpc>
              <a:buFont typeface="Arial"/>
              <a:buChar char="•"/>
            </a:pPr>
            <a:r>
              <a:rPr lang="en-US" sz="3500">
                <a:solidFill>
                  <a:srgbClr val="51413A"/>
                </a:solidFill>
                <a:latin typeface="Gaegu Bold"/>
              </a:rPr>
              <a:t>more dataset</a:t>
            </a:r>
          </a:p>
          <a:p>
            <a:pPr>
              <a:lnSpc>
                <a:spcPts val="315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501818" y="2431844"/>
            <a:ext cx="7238097" cy="5423312"/>
          </a:xfrm>
          <a:custGeom>
            <a:avLst/>
            <a:gdLst/>
            <a:ahLst/>
            <a:cxnLst/>
            <a:rect r="r" b="b" t="t" l="l"/>
            <a:pathLst>
              <a:path h="5423312" w="7238097">
                <a:moveTo>
                  <a:pt x="0" y="0"/>
                </a:moveTo>
                <a:lnTo>
                  <a:pt x="7238097" y="0"/>
                </a:lnTo>
                <a:lnTo>
                  <a:pt x="7238097" y="5423312"/>
                </a:lnTo>
                <a:lnTo>
                  <a:pt x="0" y="5423312"/>
                </a:lnTo>
                <a:lnTo>
                  <a:pt x="0" y="0"/>
                </a:lnTo>
                <a:close/>
              </a:path>
            </a:pathLst>
          </a:custGeom>
          <a:blipFill>
            <a:blip r:embed="rId12"/>
            <a:stretch>
              <a:fillRect l="-82674" t="-42948" r="-25116" b="-30378"/>
            </a:stretch>
          </a:blipFill>
        </p:spPr>
      </p:sp>
      <p:sp>
        <p:nvSpPr>
          <p:cNvPr name="Freeform 8" id="8"/>
          <p:cNvSpPr/>
          <p:nvPr/>
        </p:nvSpPr>
        <p:spPr>
          <a:xfrm flipH="false" flipV="false" rot="0">
            <a:off x="10125907" y="4286986"/>
            <a:ext cx="7327114" cy="5495336"/>
          </a:xfrm>
          <a:custGeom>
            <a:avLst/>
            <a:gdLst/>
            <a:ahLst/>
            <a:cxnLst/>
            <a:rect r="r" b="b" t="t" l="l"/>
            <a:pathLst>
              <a:path h="5495336" w="7327114">
                <a:moveTo>
                  <a:pt x="0" y="0"/>
                </a:moveTo>
                <a:lnTo>
                  <a:pt x="7327114" y="0"/>
                </a:lnTo>
                <a:lnTo>
                  <a:pt x="7327114" y="5495336"/>
                </a:lnTo>
                <a:lnTo>
                  <a:pt x="0" y="5495336"/>
                </a:lnTo>
                <a:lnTo>
                  <a:pt x="0" y="0"/>
                </a:lnTo>
                <a:close/>
              </a:path>
            </a:pathLst>
          </a:custGeom>
          <a:blipFill>
            <a:blip r:embed="rId13"/>
            <a:stretch>
              <a:fillRect l="0" t="0" r="0" b="0"/>
            </a:stretch>
          </a:blipFill>
        </p:spPr>
      </p:sp>
      <p:sp>
        <p:nvSpPr>
          <p:cNvPr name="TextBox 9" id="9"/>
          <p:cNvSpPr txBox="true"/>
          <p:nvPr/>
        </p:nvSpPr>
        <p:spPr>
          <a:xfrm rot="0">
            <a:off x="5280494" y="306763"/>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0" id="10"/>
          <p:cNvSpPr txBox="true"/>
          <p:nvPr/>
        </p:nvSpPr>
        <p:spPr>
          <a:xfrm rot="0">
            <a:off x="1676309" y="161490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V12</a:t>
            </a:r>
          </a:p>
          <a:p>
            <a:pPr>
              <a:lnSpc>
                <a:spcPts val="31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64896" y="1378448"/>
            <a:ext cx="9823562" cy="4911781"/>
          </a:xfrm>
          <a:custGeom>
            <a:avLst/>
            <a:gdLst/>
            <a:ahLst/>
            <a:cxnLst/>
            <a:rect r="r" b="b" t="t" l="l"/>
            <a:pathLst>
              <a:path h="4911781" w="9823562">
                <a:moveTo>
                  <a:pt x="0" y="0"/>
                </a:moveTo>
                <a:lnTo>
                  <a:pt x="9823561" y="0"/>
                </a:lnTo>
                <a:lnTo>
                  <a:pt x="9823561" y="4911781"/>
                </a:lnTo>
                <a:lnTo>
                  <a:pt x="0" y="4911781"/>
                </a:lnTo>
                <a:lnTo>
                  <a:pt x="0" y="0"/>
                </a:lnTo>
                <a:close/>
              </a:path>
            </a:pathLst>
          </a:custGeom>
          <a:blipFill>
            <a:blip r:embed="rId12"/>
            <a:stretch>
              <a:fillRect l="0" t="0" r="0" b="0"/>
            </a:stretch>
          </a:blipFill>
        </p:spPr>
      </p:sp>
      <p:sp>
        <p:nvSpPr>
          <p:cNvPr name="Freeform 8" id="8"/>
          <p:cNvSpPr/>
          <p:nvPr/>
        </p:nvSpPr>
        <p:spPr>
          <a:xfrm flipH="false" flipV="false" rot="0">
            <a:off x="4679427" y="6623604"/>
            <a:ext cx="8594499" cy="3352639"/>
          </a:xfrm>
          <a:custGeom>
            <a:avLst/>
            <a:gdLst/>
            <a:ahLst/>
            <a:cxnLst/>
            <a:rect r="r" b="b" t="t" l="l"/>
            <a:pathLst>
              <a:path h="3352639" w="8594499">
                <a:moveTo>
                  <a:pt x="0" y="0"/>
                </a:moveTo>
                <a:lnTo>
                  <a:pt x="8594499" y="0"/>
                </a:lnTo>
                <a:lnTo>
                  <a:pt x="8594499" y="3352639"/>
                </a:lnTo>
                <a:lnTo>
                  <a:pt x="0" y="3352639"/>
                </a:lnTo>
                <a:lnTo>
                  <a:pt x="0" y="0"/>
                </a:lnTo>
                <a:close/>
              </a:path>
            </a:pathLst>
          </a:custGeom>
          <a:blipFill>
            <a:blip r:embed="rId13"/>
            <a:stretch>
              <a:fillRect l="0" t="0" r="-20194" b="-15364"/>
            </a:stretch>
          </a:blipFill>
        </p:spPr>
      </p:sp>
      <p:sp>
        <p:nvSpPr>
          <p:cNvPr name="TextBox 9" id="9"/>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0" id="10"/>
          <p:cNvSpPr txBox="true"/>
          <p:nvPr/>
        </p:nvSpPr>
        <p:spPr>
          <a:xfrm rot="0">
            <a:off x="1676309" y="161490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V12</a:t>
            </a:r>
          </a:p>
          <a:p>
            <a:pPr>
              <a:lnSpc>
                <a:spcPts val="315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06628" y="3098391"/>
            <a:ext cx="6696808" cy="4525730"/>
          </a:xfrm>
          <a:custGeom>
            <a:avLst/>
            <a:gdLst/>
            <a:ahLst/>
            <a:cxnLst/>
            <a:rect r="r" b="b" t="t" l="l"/>
            <a:pathLst>
              <a:path h="4525730" w="6696808">
                <a:moveTo>
                  <a:pt x="0" y="0"/>
                </a:moveTo>
                <a:lnTo>
                  <a:pt x="6696808" y="0"/>
                </a:lnTo>
                <a:lnTo>
                  <a:pt x="6696808" y="4525730"/>
                </a:lnTo>
                <a:lnTo>
                  <a:pt x="0" y="4525730"/>
                </a:lnTo>
                <a:lnTo>
                  <a:pt x="0" y="0"/>
                </a:lnTo>
                <a:close/>
              </a:path>
            </a:pathLst>
          </a:custGeom>
          <a:blipFill>
            <a:blip r:embed="rId12"/>
            <a:stretch>
              <a:fillRect l="0" t="-2325" r="0" b="-1550"/>
            </a:stretch>
          </a:blipFill>
        </p:spPr>
      </p:sp>
      <p:sp>
        <p:nvSpPr>
          <p:cNvPr name="Freeform 8" id="8"/>
          <p:cNvSpPr/>
          <p:nvPr/>
        </p:nvSpPr>
        <p:spPr>
          <a:xfrm flipH="false" flipV="false" rot="0">
            <a:off x="7909293" y="3098391"/>
            <a:ext cx="6673533" cy="4527503"/>
          </a:xfrm>
          <a:custGeom>
            <a:avLst/>
            <a:gdLst/>
            <a:ahLst/>
            <a:cxnLst/>
            <a:rect r="r" b="b" t="t" l="l"/>
            <a:pathLst>
              <a:path h="4527503" w="6673533">
                <a:moveTo>
                  <a:pt x="0" y="0"/>
                </a:moveTo>
                <a:lnTo>
                  <a:pt x="6673533" y="0"/>
                </a:lnTo>
                <a:lnTo>
                  <a:pt x="6673533" y="4527503"/>
                </a:lnTo>
                <a:lnTo>
                  <a:pt x="0" y="4527503"/>
                </a:lnTo>
                <a:lnTo>
                  <a:pt x="0" y="0"/>
                </a:lnTo>
                <a:close/>
              </a:path>
            </a:pathLst>
          </a:custGeom>
          <a:blipFill>
            <a:blip r:embed="rId13"/>
            <a:stretch>
              <a:fillRect l="0" t="0" r="0" b="-1591"/>
            </a:stretch>
          </a:blipFill>
        </p:spPr>
      </p:sp>
      <p:sp>
        <p:nvSpPr>
          <p:cNvPr name="TextBox 9" id="9"/>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0" id="10"/>
          <p:cNvSpPr txBox="true"/>
          <p:nvPr/>
        </p:nvSpPr>
        <p:spPr>
          <a:xfrm rot="0">
            <a:off x="1676309" y="161490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V12</a:t>
            </a:r>
          </a:p>
          <a:p>
            <a:pPr>
              <a:lnSpc>
                <a:spcPts val="315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259300" y="-1052342"/>
            <a:ext cx="2659194" cy="3769477"/>
          </a:xfrm>
          <a:custGeom>
            <a:avLst/>
            <a:gdLst/>
            <a:ahLst/>
            <a:cxnLst/>
            <a:rect r="r" b="b" t="t" l="l"/>
            <a:pathLst>
              <a:path h="3769477" w="2659194">
                <a:moveTo>
                  <a:pt x="2659194" y="0"/>
                </a:moveTo>
                <a:lnTo>
                  <a:pt x="0" y="0"/>
                </a:lnTo>
                <a:lnTo>
                  <a:pt x="0" y="3769477"/>
                </a:lnTo>
                <a:lnTo>
                  <a:pt x="2659194" y="3769477"/>
                </a:lnTo>
                <a:lnTo>
                  <a:pt x="265919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780249">
            <a:off x="396376" y="618448"/>
            <a:ext cx="2200258" cy="2184257"/>
          </a:xfrm>
          <a:custGeom>
            <a:avLst/>
            <a:gdLst/>
            <a:ahLst/>
            <a:cxnLst/>
            <a:rect r="r" b="b" t="t" l="l"/>
            <a:pathLst>
              <a:path h="2184257" w="2200258">
                <a:moveTo>
                  <a:pt x="0" y="0"/>
                </a:moveTo>
                <a:lnTo>
                  <a:pt x="2200259" y="0"/>
                </a:lnTo>
                <a:lnTo>
                  <a:pt x="2200259" y="2184257"/>
                </a:lnTo>
                <a:lnTo>
                  <a:pt x="0" y="2184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49501" y="3204091"/>
            <a:ext cx="8732484" cy="4795737"/>
          </a:xfrm>
          <a:custGeom>
            <a:avLst/>
            <a:gdLst/>
            <a:ahLst/>
            <a:cxnLst/>
            <a:rect r="r" b="b" t="t" l="l"/>
            <a:pathLst>
              <a:path h="4795737" w="8732484">
                <a:moveTo>
                  <a:pt x="0" y="0"/>
                </a:moveTo>
                <a:lnTo>
                  <a:pt x="8732484" y="0"/>
                </a:lnTo>
                <a:lnTo>
                  <a:pt x="8732484" y="4795737"/>
                </a:lnTo>
                <a:lnTo>
                  <a:pt x="0" y="4795737"/>
                </a:lnTo>
                <a:lnTo>
                  <a:pt x="0" y="0"/>
                </a:lnTo>
                <a:close/>
              </a:path>
            </a:pathLst>
          </a:custGeom>
          <a:blipFill>
            <a:blip r:embed="rId14"/>
            <a:stretch>
              <a:fillRect l="-99474" t="-154116" r="-35160" b="-12910"/>
            </a:stretch>
          </a:blipFill>
        </p:spPr>
      </p:sp>
      <p:sp>
        <p:nvSpPr>
          <p:cNvPr name="Freeform 9" id="9"/>
          <p:cNvSpPr/>
          <p:nvPr/>
        </p:nvSpPr>
        <p:spPr>
          <a:xfrm flipH="false" flipV="false" rot="0">
            <a:off x="9631149" y="4467986"/>
            <a:ext cx="8656851" cy="5819014"/>
          </a:xfrm>
          <a:custGeom>
            <a:avLst/>
            <a:gdLst/>
            <a:ahLst/>
            <a:cxnLst/>
            <a:rect r="r" b="b" t="t" l="l"/>
            <a:pathLst>
              <a:path h="5819014" w="8656851">
                <a:moveTo>
                  <a:pt x="0" y="0"/>
                </a:moveTo>
                <a:lnTo>
                  <a:pt x="8656851" y="0"/>
                </a:lnTo>
                <a:lnTo>
                  <a:pt x="8656851" y="5819014"/>
                </a:lnTo>
                <a:lnTo>
                  <a:pt x="0" y="5819014"/>
                </a:lnTo>
                <a:lnTo>
                  <a:pt x="0" y="0"/>
                </a:lnTo>
                <a:close/>
              </a:path>
            </a:pathLst>
          </a:custGeom>
          <a:blipFill>
            <a:blip r:embed="rId15"/>
            <a:stretch>
              <a:fillRect l="-81936" t="-62112" r="-25311" b="-30587"/>
            </a:stretch>
          </a:blipFill>
        </p:spPr>
      </p:sp>
      <p:sp>
        <p:nvSpPr>
          <p:cNvPr name="TextBox 10" id="10"/>
          <p:cNvSpPr txBox="true"/>
          <p:nvPr/>
        </p:nvSpPr>
        <p:spPr>
          <a:xfrm rot="0">
            <a:off x="1657550" y="580276"/>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11" id="11"/>
          <p:cNvSpPr txBox="true"/>
          <p:nvPr/>
        </p:nvSpPr>
        <p:spPr>
          <a:xfrm rot="0">
            <a:off x="2688412" y="2202785"/>
            <a:ext cx="6837576" cy="51435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
        <p:nvSpPr>
          <p:cNvPr name="TextBox 8" id="8"/>
          <p:cNvSpPr txBox="true"/>
          <p:nvPr/>
        </p:nvSpPr>
        <p:spPr>
          <a:xfrm rot="0">
            <a:off x="1784193" y="1428071"/>
            <a:ext cx="6837576" cy="25146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V14</a:t>
            </a:r>
          </a:p>
          <a:p>
            <a:pPr marL="755651" indent="-377825" lvl="1">
              <a:lnSpc>
                <a:spcPts val="3150"/>
              </a:lnSpc>
              <a:buFont typeface="Arial"/>
              <a:buChar char="•"/>
            </a:pPr>
            <a:r>
              <a:rPr lang="en-US" sz="3500">
                <a:solidFill>
                  <a:srgbClr val="51413A"/>
                </a:solidFill>
                <a:latin typeface="Gaegu Bold"/>
              </a:rPr>
              <a:t>more dataset </a:t>
            </a:r>
          </a:p>
          <a:p>
            <a:pPr marL="755651" indent="-377825" lvl="1">
              <a:lnSpc>
                <a:spcPts val="3150"/>
              </a:lnSpc>
              <a:buFont typeface="Arial"/>
              <a:buChar char="•"/>
            </a:pPr>
            <a:r>
              <a:rPr lang="en-US" sz="3500">
                <a:solidFill>
                  <a:srgbClr val="51413A"/>
                </a:solidFill>
                <a:latin typeface="Gaegu Bold"/>
              </a:rPr>
              <a:t>different augmentation </a:t>
            </a:r>
          </a:p>
          <a:p>
            <a:pPr>
              <a:lnSpc>
                <a:spcPts val="3150"/>
              </a:lnSpc>
            </a:pPr>
          </a:p>
          <a:p>
            <a:pPr>
              <a:lnSpc>
                <a:spcPts val="3150"/>
              </a:lnSpc>
            </a:pPr>
          </a:p>
          <a:p>
            <a:pPr>
              <a:lnSpc>
                <a:spcPts val="3150"/>
              </a:lnSpc>
            </a:pPr>
          </a:p>
        </p:txBody>
      </p:sp>
      <p:sp>
        <p:nvSpPr>
          <p:cNvPr name="Freeform 9" id="9"/>
          <p:cNvSpPr/>
          <p:nvPr/>
        </p:nvSpPr>
        <p:spPr>
          <a:xfrm flipH="false" flipV="false" rot="0">
            <a:off x="2135064" y="3178433"/>
            <a:ext cx="8831109" cy="2225836"/>
          </a:xfrm>
          <a:custGeom>
            <a:avLst/>
            <a:gdLst/>
            <a:ahLst/>
            <a:cxnLst/>
            <a:rect r="r" b="b" t="t" l="l"/>
            <a:pathLst>
              <a:path h="2225836" w="8831109">
                <a:moveTo>
                  <a:pt x="0" y="0"/>
                </a:moveTo>
                <a:lnTo>
                  <a:pt x="8831110" y="0"/>
                </a:lnTo>
                <a:lnTo>
                  <a:pt x="8831110" y="2225836"/>
                </a:lnTo>
                <a:lnTo>
                  <a:pt x="0" y="2225836"/>
                </a:lnTo>
                <a:lnTo>
                  <a:pt x="0" y="0"/>
                </a:lnTo>
                <a:close/>
              </a:path>
            </a:pathLst>
          </a:custGeom>
          <a:blipFill>
            <a:blip r:embed="rId12"/>
            <a:stretch>
              <a:fillRect l="-40169" t="-154381" r="-21271" b="-145948"/>
            </a:stretch>
          </a:blipFill>
        </p:spPr>
      </p:sp>
      <p:sp>
        <p:nvSpPr>
          <p:cNvPr name="Freeform 10" id="10"/>
          <p:cNvSpPr/>
          <p:nvPr/>
        </p:nvSpPr>
        <p:spPr>
          <a:xfrm flipH="false" flipV="false" rot="0">
            <a:off x="9523265" y="5609573"/>
            <a:ext cx="7833704" cy="4520963"/>
          </a:xfrm>
          <a:custGeom>
            <a:avLst/>
            <a:gdLst/>
            <a:ahLst/>
            <a:cxnLst/>
            <a:rect r="r" b="b" t="t" l="l"/>
            <a:pathLst>
              <a:path h="4520963" w="7833704">
                <a:moveTo>
                  <a:pt x="0" y="0"/>
                </a:moveTo>
                <a:lnTo>
                  <a:pt x="7833704" y="0"/>
                </a:lnTo>
                <a:lnTo>
                  <a:pt x="7833704" y="4520963"/>
                </a:lnTo>
                <a:lnTo>
                  <a:pt x="0" y="4520963"/>
                </a:lnTo>
                <a:lnTo>
                  <a:pt x="0" y="0"/>
                </a:lnTo>
                <a:close/>
              </a:path>
            </a:pathLst>
          </a:custGeom>
          <a:blipFill>
            <a:blip r:embed="rId13"/>
            <a:stretch>
              <a:fillRect l="-88455" t="-134822" r="-28376"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886770" y="2426731"/>
            <a:ext cx="8174781" cy="4443321"/>
          </a:xfrm>
          <a:custGeom>
            <a:avLst/>
            <a:gdLst/>
            <a:ahLst/>
            <a:cxnLst/>
            <a:rect r="r" b="b" t="t" l="l"/>
            <a:pathLst>
              <a:path h="4443321" w="8174781">
                <a:moveTo>
                  <a:pt x="0" y="0"/>
                </a:moveTo>
                <a:lnTo>
                  <a:pt x="8174782" y="0"/>
                </a:lnTo>
                <a:lnTo>
                  <a:pt x="8174782" y="4443321"/>
                </a:lnTo>
                <a:lnTo>
                  <a:pt x="0" y="4443321"/>
                </a:lnTo>
                <a:lnTo>
                  <a:pt x="0" y="0"/>
                </a:lnTo>
                <a:close/>
              </a:path>
            </a:pathLst>
          </a:custGeom>
          <a:blipFill>
            <a:blip r:embed="rId12"/>
            <a:stretch>
              <a:fillRect l="-80523" t="-60020" r="-25115" b="-76436"/>
            </a:stretch>
          </a:blipFill>
        </p:spPr>
      </p:sp>
      <p:sp>
        <p:nvSpPr>
          <p:cNvPr name="Freeform 8" id="8"/>
          <p:cNvSpPr/>
          <p:nvPr/>
        </p:nvSpPr>
        <p:spPr>
          <a:xfrm flipH="false" flipV="false" rot="0">
            <a:off x="10381236" y="4088602"/>
            <a:ext cx="7432678" cy="5940442"/>
          </a:xfrm>
          <a:custGeom>
            <a:avLst/>
            <a:gdLst/>
            <a:ahLst/>
            <a:cxnLst/>
            <a:rect r="r" b="b" t="t" l="l"/>
            <a:pathLst>
              <a:path h="5940442" w="7432678">
                <a:moveTo>
                  <a:pt x="0" y="0"/>
                </a:moveTo>
                <a:lnTo>
                  <a:pt x="7432678" y="0"/>
                </a:lnTo>
                <a:lnTo>
                  <a:pt x="7432678" y="5940442"/>
                </a:lnTo>
                <a:lnTo>
                  <a:pt x="0" y="5940442"/>
                </a:lnTo>
                <a:lnTo>
                  <a:pt x="0" y="0"/>
                </a:lnTo>
                <a:close/>
              </a:path>
            </a:pathLst>
          </a:custGeom>
          <a:blipFill>
            <a:blip r:embed="rId13"/>
            <a:stretch>
              <a:fillRect l="-22282" t="-67883" r="-154235" b="-48353"/>
            </a:stretch>
          </a:blipFill>
        </p:spPr>
      </p:sp>
      <p:sp>
        <p:nvSpPr>
          <p:cNvPr name="TextBox 9" id="9"/>
          <p:cNvSpPr txBox="true"/>
          <p:nvPr/>
        </p:nvSpPr>
        <p:spPr>
          <a:xfrm rot="0">
            <a:off x="1784193" y="168352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V14</a:t>
            </a:r>
          </a:p>
          <a:p>
            <a:pPr>
              <a:lnSpc>
                <a:spcPts val="3150"/>
              </a:lnSpc>
            </a:pPr>
          </a:p>
        </p:txBody>
      </p:sp>
      <p:sp>
        <p:nvSpPr>
          <p:cNvPr name="TextBox 10" id="10"/>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true" flipV="false" rot="3058961">
            <a:off x="-4720739" y="5593174"/>
            <a:ext cx="10639095" cy="7737524"/>
          </a:xfrm>
          <a:custGeom>
            <a:avLst/>
            <a:gdLst/>
            <a:ahLst/>
            <a:cxnLst/>
            <a:rect r="r" b="b" t="t" l="l"/>
            <a:pathLst>
              <a:path h="7737524" w="10639095">
                <a:moveTo>
                  <a:pt x="10639094" y="0"/>
                </a:moveTo>
                <a:lnTo>
                  <a:pt x="0" y="0"/>
                </a:lnTo>
                <a:lnTo>
                  <a:pt x="0" y="7737523"/>
                </a:lnTo>
                <a:lnTo>
                  <a:pt x="10639094" y="7737523"/>
                </a:lnTo>
                <a:lnTo>
                  <a:pt x="106390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3775">
            <a:off x="10122242" y="-3979308"/>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21403" y="5908431"/>
            <a:ext cx="3230118" cy="4114800"/>
          </a:xfrm>
          <a:custGeom>
            <a:avLst/>
            <a:gdLst/>
            <a:ahLst/>
            <a:cxnLst/>
            <a:rect r="r" b="b" t="t" l="l"/>
            <a:pathLst>
              <a:path h="4114800" w="3230118">
                <a:moveTo>
                  <a:pt x="0" y="0"/>
                </a:moveTo>
                <a:lnTo>
                  <a:pt x="3230118" y="0"/>
                </a:lnTo>
                <a:lnTo>
                  <a:pt x="3230118" y="4114800"/>
                </a:lnTo>
                <a:lnTo>
                  <a:pt x="0" y="4114800"/>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1028700" y="477715"/>
            <a:ext cx="6670030" cy="2064395"/>
          </a:xfrm>
          <a:prstGeom prst="rect">
            <a:avLst/>
          </a:prstGeom>
        </p:spPr>
        <p:txBody>
          <a:bodyPr anchor="t" rtlCol="false" tIns="0" lIns="0" bIns="0" rIns="0">
            <a:spAutoFit/>
          </a:bodyPr>
          <a:lstStyle/>
          <a:p>
            <a:pPr algn="ctr">
              <a:lnSpc>
                <a:spcPts val="14839"/>
              </a:lnSpc>
              <a:spcBef>
                <a:spcPct val="0"/>
              </a:spcBef>
            </a:pPr>
            <a:r>
              <a:rPr lang="en-US" sz="10599">
                <a:solidFill>
                  <a:srgbClr val="51413A"/>
                </a:solidFill>
                <a:latin typeface="Gaegu Bold"/>
              </a:rPr>
              <a:t>Introduction</a:t>
            </a:r>
          </a:p>
        </p:txBody>
      </p:sp>
      <p:sp>
        <p:nvSpPr>
          <p:cNvPr name="TextBox 6" id="6"/>
          <p:cNvSpPr txBox="true"/>
          <p:nvPr/>
        </p:nvSpPr>
        <p:spPr>
          <a:xfrm rot="0">
            <a:off x="1362808" y="2603500"/>
            <a:ext cx="10374923" cy="2540000"/>
          </a:xfrm>
          <a:prstGeom prst="rect">
            <a:avLst/>
          </a:prstGeom>
        </p:spPr>
        <p:txBody>
          <a:bodyPr anchor="t" rtlCol="false" tIns="0" lIns="0" bIns="0" rIns="0">
            <a:spAutoFit/>
          </a:bodyPr>
          <a:lstStyle/>
          <a:p>
            <a:pPr algn="ctr">
              <a:lnSpc>
                <a:spcPts val="4900"/>
              </a:lnSpc>
              <a:spcBef>
                <a:spcPct val="0"/>
              </a:spcBef>
            </a:pPr>
            <a:r>
              <a:rPr lang="en-US" sz="3500">
                <a:solidFill>
                  <a:srgbClr val="51413A"/>
                </a:solidFill>
                <a:latin typeface="Gaegu Bold"/>
              </a:rPr>
              <a:t>In this project, we develop a machine learning system designed to detect and accurately count coins. Our goal is to enhance efficiency, reduce errors, and streamline financial processes.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294105" y="2131203"/>
            <a:ext cx="9406712" cy="4427722"/>
          </a:xfrm>
          <a:custGeom>
            <a:avLst/>
            <a:gdLst/>
            <a:ahLst/>
            <a:cxnLst/>
            <a:rect r="r" b="b" t="t" l="l"/>
            <a:pathLst>
              <a:path h="4427722" w="9406712">
                <a:moveTo>
                  <a:pt x="0" y="0"/>
                </a:moveTo>
                <a:lnTo>
                  <a:pt x="9406713" y="0"/>
                </a:lnTo>
                <a:lnTo>
                  <a:pt x="9406713" y="4427722"/>
                </a:lnTo>
                <a:lnTo>
                  <a:pt x="0" y="4427722"/>
                </a:lnTo>
                <a:lnTo>
                  <a:pt x="0" y="0"/>
                </a:lnTo>
                <a:close/>
              </a:path>
            </a:pathLst>
          </a:custGeom>
          <a:blipFill>
            <a:blip r:embed="rId12"/>
            <a:stretch>
              <a:fillRect l="-17533" t="-205751" r="-150919" b="-50704"/>
            </a:stretch>
          </a:blipFill>
        </p:spPr>
      </p:sp>
      <p:sp>
        <p:nvSpPr>
          <p:cNvPr name="Freeform 8" id="8"/>
          <p:cNvSpPr/>
          <p:nvPr/>
        </p:nvSpPr>
        <p:spPr>
          <a:xfrm flipH="false" flipV="false" rot="0">
            <a:off x="3836402" y="6777307"/>
            <a:ext cx="10615196" cy="3099385"/>
          </a:xfrm>
          <a:custGeom>
            <a:avLst/>
            <a:gdLst/>
            <a:ahLst/>
            <a:cxnLst/>
            <a:rect r="r" b="b" t="t" l="l"/>
            <a:pathLst>
              <a:path h="3099385" w="10615196">
                <a:moveTo>
                  <a:pt x="0" y="0"/>
                </a:moveTo>
                <a:lnTo>
                  <a:pt x="10615196" y="0"/>
                </a:lnTo>
                <a:lnTo>
                  <a:pt x="10615196" y="3099385"/>
                </a:lnTo>
                <a:lnTo>
                  <a:pt x="0" y="3099385"/>
                </a:lnTo>
                <a:lnTo>
                  <a:pt x="0" y="0"/>
                </a:lnTo>
                <a:close/>
              </a:path>
            </a:pathLst>
          </a:custGeom>
          <a:blipFill>
            <a:blip r:embed="rId13"/>
            <a:stretch>
              <a:fillRect l="-7008" t="-287095" r="-99163" b="-54233"/>
            </a:stretch>
          </a:blipFill>
        </p:spPr>
      </p:sp>
      <p:sp>
        <p:nvSpPr>
          <p:cNvPr name="TextBox 9" id="9"/>
          <p:cNvSpPr txBox="true"/>
          <p:nvPr/>
        </p:nvSpPr>
        <p:spPr>
          <a:xfrm rot="0">
            <a:off x="1784193" y="168352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V14</a:t>
            </a:r>
          </a:p>
          <a:p>
            <a:pPr>
              <a:lnSpc>
                <a:spcPts val="3150"/>
              </a:lnSpc>
            </a:pPr>
          </a:p>
        </p:txBody>
      </p:sp>
      <p:sp>
        <p:nvSpPr>
          <p:cNvPr name="TextBox 10" id="10"/>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4764770" y="6117796"/>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89958" y="-1177301"/>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852206" y="-266700"/>
            <a:ext cx="2659194" cy="3769477"/>
          </a:xfrm>
          <a:custGeom>
            <a:avLst/>
            <a:gdLst/>
            <a:ahLst/>
            <a:cxnLst/>
            <a:rect r="r" b="b" t="t" l="l"/>
            <a:pathLst>
              <a:path h="3769477" w="2659194">
                <a:moveTo>
                  <a:pt x="2659195" y="0"/>
                </a:moveTo>
                <a:lnTo>
                  <a:pt x="0" y="0"/>
                </a:lnTo>
                <a:lnTo>
                  <a:pt x="0" y="3769477"/>
                </a:lnTo>
                <a:lnTo>
                  <a:pt x="2659195" y="3769477"/>
                </a:lnTo>
                <a:lnTo>
                  <a:pt x="26591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7755">
            <a:off x="-478575" y="7751318"/>
            <a:ext cx="1821690" cy="2408485"/>
          </a:xfrm>
          <a:custGeom>
            <a:avLst/>
            <a:gdLst/>
            <a:ahLst/>
            <a:cxnLst/>
            <a:rect r="r" b="b" t="t" l="l"/>
            <a:pathLst>
              <a:path h="2408485" w="1821690">
                <a:moveTo>
                  <a:pt x="0" y="0"/>
                </a:moveTo>
                <a:lnTo>
                  <a:pt x="1821690" y="0"/>
                </a:lnTo>
                <a:lnTo>
                  <a:pt x="1821690" y="2408485"/>
                </a:lnTo>
                <a:lnTo>
                  <a:pt x="0" y="24084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501" y="7022189"/>
            <a:ext cx="2469385" cy="3264811"/>
          </a:xfrm>
          <a:custGeom>
            <a:avLst/>
            <a:gdLst/>
            <a:ahLst/>
            <a:cxnLst/>
            <a:rect r="r" b="b" t="t" l="l"/>
            <a:pathLst>
              <a:path h="3264811" w="2469385">
                <a:moveTo>
                  <a:pt x="0" y="0"/>
                </a:moveTo>
                <a:lnTo>
                  <a:pt x="2469385" y="0"/>
                </a:lnTo>
                <a:lnTo>
                  <a:pt x="2469385" y="3264811"/>
                </a:lnTo>
                <a:lnTo>
                  <a:pt x="0" y="3264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89034" y="2409201"/>
            <a:ext cx="3497927" cy="7323877"/>
          </a:xfrm>
          <a:custGeom>
            <a:avLst/>
            <a:gdLst/>
            <a:ahLst/>
            <a:cxnLst/>
            <a:rect r="r" b="b" t="t" l="l"/>
            <a:pathLst>
              <a:path h="7323877" w="3497927">
                <a:moveTo>
                  <a:pt x="0" y="0"/>
                </a:moveTo>
                <a:lnTo>
                  <a:pt x="3497927" y="0"/>
                </a:lnTo>
                <a:lnTo>
                  <a:pt x="3497927" y="7323878"/>
                </a:lnTo>
                <a:lnTo>
                  <a:pt x="0" y="7323878"/>
                </a:lnTo>
                <a:lnTo>
                  <a:pt x="0" y="0"/>
                </a:lnTo>
                <a:close/>
              </a:path>
            </a:pathLst>
          </a:custGeom>
          <a:blipFill>
            <a:blip r:embed="rId12"/>
            <a:stretch>
              <a:fillRect l="0" t="0" r="0" b="-3440"/>
            </a:stretch>
          </a:blipFill>
        </p:spPr>
      </p:sp>
      <p:sp>
        <p:nvSpPr>
          <p:cNvPr name="TextBox 8" id="8"/>
          <p:cNvSpPr txBox="true"/>
          <p:nvPr/>
        </p:nvSpPr>
        <p:spPr>
          <a:xfrm rot="0">
            <a:off x="1784193" y="1683528"/>
            <a:ext cx="6837576" cy="914400"/>
          </a:xfrm>
          <a:prstGeom prst="rect">
            <a:avLst/>
          </a:prstGeom>
        </p:spPr>
        <p:txBody>
          <a:bodyPr anchor="t" rtlCol="false" tIns="0" lIns="0" bIns="0" rIns="0">
            <a:spAutoFit/>
          </a:bodyPr>
          <a:lstStyle/>
          <a:p>
            <a:pPr marL="755651" indent="-377825" lvl="1">
              <a:lnSpc>
                <a:spcPts val="3150"/>
              </a:lnSpc>
              <a:buFont typeface="Arial"/>
              <a:buChar char="•"/>
            </a:pPr>
            <a:r>
              <a:rPr lang="en-US" sz="3500">
                <a:solidFill>
                  <a:srgbClr val="51413A"/>
                </a:solidFill>
                <a:latin typeface="Gaegu Bold"/>
              </a:rPr>
              <a:t>V14</a:t>
            </a:r>
          </a:p>
          <a:p>
            <a:pPr>
              <a:lnSpc>
                <a:spcPts val="3150"/>
              </a:lnSpc>
            </a:pPr>
          </a:p>
        </p:txBody>
      </p:sp>
      <p:sp>
        <p:nvSpPr>
          <p:cNvPr name="TextBox 9" id="9"/>
          <p:cNvSpPr txBox="true"/>
          <p:nvPr/>
        </p:nvSpPr>
        <p:spPr>
          <a:xfrm rot="0">
            <a:off x="4840878" y="130917"/>
            <a:ext cx="7727013"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Modeling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20993">
            <a:off x="8122005" y="-4616883"/>
            <a:ext cx="11672899" cy="8489381"/>
          </a:xfrm>
          <a:custGeom>
            <a:avLst/>
            <a:gdLst/>
            <a:ahLst/>
            <a:cxnLst/>
            <a:rect r="r" b="b" t="t" l="l"/>
            <a:pathLst>
              <a:path h="8489381" w="11672899">
                <a:moveTo>
                  <a:pt x="0" y="0"/>
                </a:moveTo>
                <a:lnTo>
                  <a:pt x="11672899" y="0"/>
                </a:lnTo>
                <a:lnTo>
                  <a:pt x="11672899" y="8489381"/>
                </a:lnTo>
                <a:lnTo>
                  <a:pt x="0" y="8489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82218">
            <a:off x="15785553" y="3533351"/>
            <a:ext cx="3890816" cy="5144108"/>
          </a:xfrm>
          <a:custGeom>
            <a:avLst/>
            <a:gdLst/>
            <a:ahLst/>
            <a:cxnLst/>
            <a:rect r="r" b="b" t="t" l="l"/>
            <a:pathLst>
              <a:path h="5144108" w="3890816">
                <a:moveTo>
                  <a:pt x="0" y="0"/>
                </a:moveTo>
                <a:lnTo>
                  <a:pt x="3890816" y="0"/>
                </a:lnTo>
                <a:lnTo>
                  <a:pt x="3890816" y="5144107"/>
                </a:lnTo>
                <a:lnTo>
                  <a:pt x="0" y="5144107"/>
                </a:lnTo>
                <a:lnTo>
                  <a:pt x="0" y="0"/>
                </a:lnTo>
                <a:close/>
              </a:path>
            </a:pathLst>
          </a:custGeom>
          <a:blipFill>
            <a:blip r:embed="rId4">
              <a:alphaModFix amt="7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0" y="7566591"/>
            <a:ext cx="1919125" cy="2720409"/>
          </a:xfrm>
          <a:custGeom>
            <a:avLst/>
            <a:gdLst/>
            <a:ahLst/>
            <a:cxnLst/>
            <a:rect r="r" b="b" t="t" l="l"/>
            <a:pathLst>
              <a:path h="2720409" w="1919125">
                <a:moveTo>
                  <a:pt x="1919125" y="0"/>
                </a:moveTo>
                <a:lnTo>
                  <a:pt x="0" y="0"/>
                </a:lnTo>
                <a:lnTo>
                  <a:pt x="0" y="2720409"/>
                </a:lnTo>
                <a:lnTo>
                  <a:pt x="1919125" y="2720409"/>
                </a:lnTo>
                <a:lnTo>
                  <a:pt x="19191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347" t="0" r="347" b="0"/>
          <a:stretch>
            <a:fillRect/>
          </a:stretch>
        </p:blipFill>
        <p:spPr>
          <a:xfrm flipH="false" flipV="false" rot="0">
            <a:off x="2374478" y="2193139"/>
            <a:ext cx="12935569" cy="7373274"/>
          </a:xfrm>
          <a:prstGeom prst="rect">
            <a:avLst/>
          </a:prstGeom>
        </p:spPr>
      </p:pic>
      <p:sp>
        <p:nvSpPr>
          <p:cNvPr name="TextBox 6" id="6"/>
          <p:cNvSpPr txBox="true"/>
          <p:nvPr/>
        </p:nvSpPr>
        <p:spPr>
          <a:xfrm rot="0">
            <a:off x="2128348" y="1384349"/>
            <a:ext cx="6069145" cy="516255"/>
          </a:xfrm>
          <a:prstGeom prst="rect">
            <a:avLst/>
          </a:prstGeom>
        </p:spPr>
        <p:txBody>
          <a:bodyPr anchor="t" rtlCol="false" tIns="0" lIns="0" bIns="0" rIns="0">
            <a:spAutoFit/>
          </a:bodyPr>
          <a:lstStyle/>
          <a:p>
            <a:pPr>
              <a:lnSpc>
                <a:spcPts val="3194"/>
              </a:lnSpc>
            </a:pPr>
            <a:r>
              <a:rPr lang="en-US" sz="3549">
                <a:solidFill>
                  <a:srgbClr val="51413A"/>
                </a:solidFill>
                <a:latin typeface="Gaegu Bold"/>
              </a:rPr>
              <a:t>Write your topic or idea</a:t>
            </a:r>
          </a:p>
        </p:txBody>
      </p:sp>
      <p:sp>
        <p:nvSpPr>
          <p:cNvPr name="TextBox 7" id="7"/>
          <p:cNvSpPr txBox="true"/>
          <p:nvPr/>
        </p:nvSpPr>
        <p:spPr>
          <a:xfrm rot="0">
            <a:off x="-202956" y="349934"/>
            <a:ext cx="8209624" cy="1015365"/>
          </a:xfrm>
          <a:prstGeom prst="rect">
            <a:avLst/>
          </a:prstGeom>
        </p:spPr>
        <p:txBody>
          <a:bodyPr anchor="t" rtlCol="false" tIns="0" lIns="0" bIns="0" rIns="0">
            <a:spAutoFit/>
          </a:bodyPr>
          <a:lstStyle/>
          <a:p>
            <a:pPr algn="ctr">
              <a:lnSpc>
                <a:spcPts val="8190"/>
              </a:lnSpc>
            </a:pPr>
            <a:r>
              <a:rPr lang="en-US" sz="6300">
                <a:solidFill>
                  <a:srgbClr val="51413A"/>
                </a:solidFill>
                <a:latin typeface="Nunito Bold Bold"/>
              </a:rPr>
              <a:t>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2614800">
            <a:off x="15740947" y="6379995"/>
            <a:ext cx="6098288" cy="6281008"/>
          </a:xfrm>
          <a:custGeom>
            <a:avLst/>
            <a:gdLst/>
            <a:ahLst/>
            <a:cxnLst/>
            <a:rect r="r" b="b" t="t" l="l"/>
            <a:pathLst>
              <a:path h="6281008" w="6098288">
                <a:moveTo>
                  <a:pt x="0" y="0"/>
                </a:moveTo>
                <a:lnTo>
                  <a:pt x="6098288" y="0"/>
                </a:lnTo>
                <a:lnTo>
                  <a:pt x="6098288" y="6281008"/>
                </a:lnTo>
                <a:lnTo>
                  <a:pt x="0" y="6281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49102">
            <a:off x="-5247778" y="-3348443"/>
            <a:ext cx="11082341" cy="8059884"/>
          </a:xfrm>
          <a:custGeom>
            <a:avLst/>
            <a:gdLst/>
            <a:ahLst/>
            <a:cxnLst/>
            <a:rect r="r" b="b" t="t" l="l"/>
            <a:pathLst>
              <a:path h="8059884" w="11082341">
                <a:moveTo>
                  <a:pt x="0" y="0"/>
                </a:moveTo>
                <a:lnTo>
                  <a:pt x="11082341" y="0"/>
                </a:lnTo>
                <a:lnTo>
                  <a:pt x="11082341" y="8059885"/>
                </a:lnTo>
                <a:lnTo>
                  <a:pt x="0" y="8059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300334" y="2674419"/>
            <a:ext cx="9687333" cy="1174115"/>
          </a:xfrm>
          <a:prstGeom prst="rect">
            <a:avLst/>
          </a:prstGeom>
        </p:spPr>
        <p:txBody>
          <a:bodyPr anchor="t" rtlCol="false" tIns="0" lIns="0" bIns="0" rIns="0">
            <a:spAutoFit/>
          </a:bodyPr>
          <a:lstStyle/>
          <a:p>
            <a:pPr algn="ctr">
              <a:lnSpc>
                <a:spcPts val="9489"/>
              </a:lnSpc>
            </a:pPr>
            <a:r>
              <a:rPr lang="en-US" sz="7299">
                <a:solidFill>
                  <a:srgbClr val="51413A"/>
                </a:solidFill>
                <a:latin typeface="Nunito Bold Bold"/>
              </a:rPr>
              <a:t>Future Work </a:t>
            </a:r>
          </a:p>
        </p:txBody>
      </p:sp>
      <p:sp>
        <p:nvSpPr>
          <p:cNvPr name="TextBox 5" id="5"/>
          <p:cNvSpPr txBox="true"/>
          <p:nvPr/>
        </p:nvSpPr>
        <p:spPr>
          <a:xfrm rot="0">
            <a:off x="4300334" y="4292454"/>
            <a:ext cx="10030269" cy="1093469"/>
          </a:xfrm>
          <a:prstGeom prst="rect">
            <a:avLst/>
          </a:prstGeom>
        </p:spPr>
        <p:txBody>
          <a:bodyPr anchor="t" rtlCol="false" tIns="0" lIns="0" bIns="0" rIns="0">
            <a:spAutoFit/>
          </a:bodyPr>
          <a:lstStyle/>
          <a:p>
            <a:pPr marL="906777" indent="-453388" lvl="1">
              <a:lnSpc>
                <a:spcPts val="3779"/>
              </a:lnSpc>
              <a:buFont typeface="Arial"/>
              <a:buChar char="•"/>
            </a:pPr>
            <a:r>
              <a:rPr lang="en-US" sz="4199">
                <a:solidFill>
                  <a:srgbClr val="51413A"/>
                </a:solidFill>
                <a:latin typeface="Gaegu Bold"/>
              </a:rPr>
              <a:t>Real-time object detection </a:t>
            </a:r>
          </a:p>
          <a:p>
            <a:pPr algn="just" marL="906777" indent="-453388" lvl="1">
              <a:lnSpc>
                <a:spcPts val="3779"/>
              </a:lnSpc>
              <a:buFont typeface="Arial"/>
              <a:buChar char="•"/>
            </a:pPr>
            <a:r>
              <a:rPr lang="en-US" sz="4199">
                <a:solidFill>
                  <a:srgbClr val="51413A"/>
                </a:solidFill>
                <a:latin typeface="Gaegu Bold"/>
              </a:rPr>
              <a:t>using segmentation instead of detection </a:t>
            </a:r>
          </a:p>
        </p:txBody>
      </p:sp>
      <p:sp>
        <p:nvSpPr>
          <p:cNvPr name="Freeform 6" id="6"/>
          <p:cNvSpPr/>
          <p:nvPr/>
        </p:nvSpPr>
        <p:spPr>
          <a:xfrm flipH="false" flipV="false" rot="232110">
            <a:off x="16141278" y="225443"/>
            <a:ext cx="2792383" cy="3958274"/>
          </a:xfrm>
          <a:custGeom>
            <a:avLst/>
            <a:gdLst/>
            <a:ahLst/>
            <a:cxnLst/>
            <a:rect r="r" b="b" t="t" l="l"/>
            <a:pathLst>
              <a:path h="3958274" w="2792383">
                <a:moveTo>
                  <a:pt x="0" y="0"/>
                </a:moveTo>
                <a:lnTo>
                  <a:pt x="2792383" y="0"/>
                </a:lnTo>
                <a:lnTo>
                  <a:pt x="2792383" y="3958274"/>
                </a:lnTo>
                <a:lnTo>
                  <a:pt x="0" y="3958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41092" y="5282908"/>
            <a:ext cx="3939585" cy="5004092"/>
          </a:xfrm>
          <a:custGeom>
            <a:avLst/>
            <a:gdLst/>
            <a:ahLst/>
            <a:cxnLst/>
            <a:rect r="r" b="b" t="t" l="l"/>
            <a:pathLst>
              <a:path h="5004092" w="3939585">
                <a:moveTo>
                  <a:pt x="0" y="0"/>
                </a:moveTo>
                <a:lnTo>
                  <a:pt x="3939584" y="0"/>
                </a:lnTo>
                <a:lnTo>
                  <a:pt x="3939584" y="5004092"/>
                </a:lnTo>
                <a:lnTo>
                  <a:pt x="0" y="50040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873690">
            <a:off x="1844178" y="6416529"/>
            <a:ext cx="2868749" cy="3792817"/>
          </a:xfrm>
          <a:custGeom>
            <a:avLst/>
            <a:gdLst/>
            <a:ahLst/>
            <a:cxnLst/>
            <a:rect r="r" b="b" t="t" l="l"/>
            <a:pathLst>
              <a:path h="3792817" w="2868749">
                <a:moveTo>
                  <a:pt x="0" y="0"/>
                </a:moveTo>
                <a:lnTo>
                  <a:pt x="2868750" y="0"/>
                </a:lnTo>
                <a:lnTo>
                  <a:pt x="2868750" y="3792818"/>
                </a:lnTo>
                <a:lnTo>
                  <a:pt x="0" y="3792818"/>
                </a:lnTo>
                <a:lnTo>
                  <a:pt x="0" y="0"/>
                </a:lnTo>
                <a:close/>
              </a:path>
            </a:pathLst>
          </a:custGeom>
          <a:blipFill>
            <a:blip r:embed="rId10">
              <a:alphaModFix amt="64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18" id="18"/>
          <p:cNvSpPr txBox="true"/>
          <p:nvPr/>
        </p:nvSpPr>
        <p:spPr>
          <a:xfrm rot="0">
            <a:off x="3578707" y="2843328"/>
            <a:ext cx="11130587" cy="4371744"/>
          </a:xfrm>
          <a:prstGeom prst="rect">
            <a:avLst/>
          </a:prstGeom>
        </p:spPr>
        <p:txBody>
          <a:bodyPr anchor="t" rtlCol="false" tIns="0" lIns="0" bIns="0" rIns="0">
            <a:spAutoFit/>
          </a:bodyPr>
          <a:lstStyle/>
          <a:p>
            <a:pPr algn="ctr" marL="0" indent="0" lvl="0">
              <a:lnSpc>
                <a:spcPts val="15462"/>
              </a:lnSpc>
              <a:spcBef>
                <a:spcPct val="0"/>
              </a:spcBef>
            </a:pPr>
            <a:r>
              <a:rPr lang="en-US" sz="14450" spc="-505">
                <a:solidFill>
                  <a:srgbClr val="FFFFFF"/>
                </a:solidFill>
                <a:latin typeface="Agrandir Bold"/>
              </a:rPr>
              <a:t>Thank you very much!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18" id="18"/>
          <p:cNvSpPr txBox="true"/>
          <p:nvPr/>
        </p:nvSpPr>
        <p:spPr>
          <a:xfrm rot="0">
            <a:off x="3146948" y="3642339"/>
            <a:ext cx="11130587" cy="3442335"/>
          </a:xfrm>
          <a:prstGeom prst="rect">
            <a:avLst/>
          </a:prstGeom>
        </p:spPr>
        <p:txBody>
          <a:bodyPr anchor="t" rtlCol="false" tIns="0" lIns="0" bIns="0" rIns="0">
            <a:spAutoFit/>
          </a:bodyPr>
          <a:lstStyle/>
          <a:p>
            <a:pPr algn="ctr">
              <a:lnSpc>
                <a:spcPts val="6419"/>
              </a:lnSpc>
            </a:pPr>
            <a:r>
              <a:rPr lang="en-US" sz="5999" spc="-209">
                <a:solidFill>
                  <a:srgbClr val="FFFFFF"/>
                </a:solidFill>
                <a:latin typeface="Agrandir Bold"/>
              </a:rPr>
              <a:t>Sara Aldmari</a:t>
            </a:r>
          </a:p>
          <a:p>
            <a:pPr algn="ctr">
              <a:lnSpc>
                <a:spcPts val="6419"/>
              </a:lnSpc>
            </a:pPr>
            <a:r>
              <a:rPr lang="en-US" sz="5999" spc="-209">
                <a:solidFill>
                  <a:srgbClr val="FFFFFF"/>
                </a:solidFill>
                <a:latin typeface="Agrandir Bold"/>
              </a:rPr>
              <a:t>Muna Alsaber </a:t>
            </a:r>
          </a:p>
          <a:p>
            <a:pPr algn="ctr">
              <a:lnSpc>
                <a:spcPts val="6419"/>
              </a:lnSpc>
            </a:pPr>
            <a:r>
              <a:rPr lang="en-US" sz="5999" spc="-209">
                <a:solidFill>
                  <a:srgbClr val="FFFFFF"/>
                </a:solidFill>
                <a:latin typeface="Agrandir Bold"/>
              </a:rPr>
              <a:t>Ahmad Qwaqneh</a:t>
            </a:r>
          </a:p>
          <a:p>
            <a:pPr algn="ctr" marL="0" indent="0" lvl="0">
              <a:lnSpc>
                <a:spcPts val="6419"/>
              </a:lnSpc>
              <a:spcBef>
                <a:spcPct val="0"/>
              </a:spcBef>
            </a:pPr>
            <a:r>
              <a:rPr lang="en-US" sz="5999" spc="-209">
                <a:solidFill>
                  <a:srgbClr val="FFFFFF"/>
                </a:solidFill>
                <a:latin typeface="Agrandir Bold"/>
              </a:rPr>
              <a:t>Diala Abdelqader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435467">
            <a:off x="10386510" y="-5587963"/>
            <a:ext cx="11892515" cy="12248845"/>
          </a:xfrm>
          <a:custGeom>
            <a:avLst/>
            <a:gdLst/>
            <a:ahLst/>
            <a:cxnLst/>
            <a:rect r="r" b="b" t="t" l="l"/>
            <a:pathLst>
              <a:path h="12248845" w="11892515">
                <a:moveTo>
                  <a:pt x="0" y="0"/>
                </a:moveTo>
                <a:lnTo>
                  <a:pt x="11892515" y="0"/>
                </a:lnTo>
                <a:lnTo>
                  <a:pt x="11892515" y="12248845"/>
                </a:lnTo>
                <a:lnTo>
                  <a:pt x="0" y="1224884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750747" y="6040068"/>
            <a:ext cx="9812845" cy="10106863"/>
          </a:xfrm>
          <a:custGeom>
            <a:avLst/>
            <a:gdLst/>
            <a:ahLst/>
            <a:cxnLst/>
            <a:rect r="r" b="b" t="t" l="l"/>
            <a:pathLst>
              <a:path h="10106863" w="9812845">
                <a:moveTo>
                  <a:pt x="0" y="0"/>
                </a:moveTo>
                <a:lnTo>
                  <a:pt x="9812846" y="0"/>
                </a:lnTo>
                <a:lnTo>
                  <a:pt x="9812846" y="10106864"/>
                </a:lnTo>
                <a:lnTo>
                  <a:pt x="0" y="10106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319715" y="3685032"/>
            <a:ext cx="3939585" cy="5004092"/>
          </a:xfrm>
          <a:custGeom>
            <a:avLst/>
            <a:gdLst/>
            <a:ahLst/>
            <a:cxnLst/>
            <a:rect r="r" b="b" t="t" l="l"/>
            <a:pathLst>
              <a:path h="5004092" w="3939585">
                <a:moveTo>
                  <a:pt x="0" y="0"/>
                </a:moveTo>
                <a:lnTo>
                  <a:pt x="3939585" y="0"/>
                </a:lnTo>
                <a:lnTo>
                  <a:pt x="3939585" y="5004091"/>
                </a:lnTo>
                <a:lnTo>
                  <a:pt x="0" y="50040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419100"/>
            <a:ext cx="6001048" cy="2064395"/>
          </a:xfrm>
          <a:prstGeom prst="rect">
            <a:avLst/>
          </a:prstGeom>
        </p:spPr>
        <p:txBody>
          <a:bodyPr anchor="t" rtlCol="false" tIns="0" lIns="0" bIns="0" rIns="0">
            <a:spAutoFit/>
          </a:bodyPr>
          <a:lstStyle/>
          <a:p>
            <a:pPr algn="ctr">
              <a:lnSpc>
                <a:spcPts val="14839"/>
              </a:lnSpc>
              <a:spcBef>
                <a:spcPct val="0"/>
              </a:spcBef>
            </a:pPr>
            <a:r>
              <a:rPr lang="en-US" sz="10599">
                <a:solidFill>
                  <a:srgbClr val="51413A"/>
                </a:solidFill>
                <a:latin typeface="Gaegu Bold"/>
              </a:rPr>
              <a:t>Challenge </a:t>
            </a:r>
          </a:p>
        </p:txBody>
      </p:sp>
      <p:sp>
        <p:nvSpPr>
          <p:cNvPr name="TextBox 6" id="6"/>
          <p:cNvSpPr txBox="true"/>
          <p:nvPr/>
        </p:nvSpPr>
        <p:spPr>
          <a:xfrm rot="0">
            <a:off x="879231" y="2566329"/>
            <a:ext cx="9481038" cy="5635625"/>
          </a:xfrm>
          <a:prstGeom prst="rect">
            <a:avLst/>
          </a:prstGeom>
        </p:spPr>
        <p:txBody>
          <a:bodyPr anchor="t" rtlCol="false" tIns="0" lIns="0" bIns="0" rIns="0">
            <a:spAutoFit/>
          </a:bodyPr>
          <a:lstStyle/>
          <a:p>
            <a:pPr algn="ctr">
              <a:lnSpc>
                <a:spcPts val="4900"/>
              </a:lnSpc>
              <a:spcBef>
                <a:spcPct val="0"/>
              </a:spcBef>
            </a:pPr>
            <a:r>
              <a:rPr lang="en-US" sz="3500">
                <a:solidFill>
                  <a:srgbClr val="51413A"/>
                </a:solidFill>
                <a:latin typeface="Gaegu Bold"/>
              </a:rPr>
              <a:t>Developing a ML system for detecting and counting coins is a crucial step in enhancing the efficiency of financial and administrative processes. This system is needed to achieve greater accuracy, increase work speed, and reduce human errors. Counting coins manually is highly important but faces several challenges, such as variations in coin sizes and shapes, complexities arising from similar-looking coins.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443775">
            <a:off x="10122242" y="-3979308"/>
            <a:ext cx="10193173" cy="7413217"/>
          </a:xfrm>
          <a:custGeom>
            <a:avLst/>
            <a:gdLst/>
            <a:ahLst/>
            <a:cxnLst/>
            <a:rect r="r" b="b" t="t" l="l"/>
            <a:pathLst>
              <a:path h="7413217" w="10193173">
                <a:moveTo>
                  <a:pt x="0" y="0"/>
                </a:moveTo>
                <a:lnTo>
                  <a:pt x="10193173" y="0"/>
                </a:lnTo>
                <a:lnTo>
                  <a:pt x="10193173" y="7413217"/>
                </a:lnTo>
                <a:lnTo>
                  <a:pt x="0" y="7413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058961">
            <a:off x="-4720739" y="5593174"/>
            <a:ext cx="10639095" cy="7737524"/>
          </a:xfrm>
          <a:custGeom>
            <a:avLst/>
            <a:gdLst/>
            <a:ahLst/>
            <a:cxnLst/>
            <a:rect r="r" b="b" t="t" l="l"/>
            <a:pathLst>
              <a:path h="7737524" w="10639095">
                <a:moveTo>
                  <a:pt x="10639094" y="0"/>
                </a:moveTo>
                <a:lnTo>
                  <a:pt x="0" y="0"/>
                </a:lnTo>
                <a:lnTo>
                  <a:pt x="0" y="7737523"/>
                </a:lnTo>
                <a:lnTo>
                  <a:pt x="10639094" y="7737523"/>
                </a:lnTo>
                <a:lnTo>
                  <a:pt x="106390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2573" y="7690792"/>
            <a:ext cx="2882762" cy="3283660"/>
          </a:xfrm>
          <a:custGeom>
            <a:avLst/>
            <a:gdLst/>
            <a:ahLst/>
            <a:cxnLst/>
            <a:rect r="r" b="b" t="t" l="l"/>
            <a:pathLst>
              <a:path h="3283660" w="2882762">
                <a:moveTo>
                  <a:pt x="0" y="0"/>
                </a:moveTo>
                <a:lnTo>
                  <a:pt x="2882762" y="0"/>
                </a:lnTo>
                <a:lnTo>
                  <a:pt x="2882762" y="3283660"/>
                </a:lnTo>
                <a:lnTo>
                  <a:pt x="0" y="3283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alphaModFix amt="65000"/>
          </a:blip>
          <a:srcRect l="0" t="0" r="0" b="0"/>
          <a:stretch>
            <a:fillRect/>
          </a:stretch>
        </p:blipFill>
        <p:spPr>
          <a:xfrm flipH="false" flipV="false" rot="0">
            <a:off x="13846016" y="3817611"/>
            <a:ext cx="6567908" cy="6469389"/>
          </a:xfrm>
          <a:prstGeom prst="rect">
            <a:avLst/>
          </a:prstGeom>
        </p:spPr>
      </p:pic>
      <p:sp>
        <p:nvSpPr>
          <p:cNvPr name="Freeform 6" id="6"/>
          <p:cNvSpPr/>
          <p:nvPr/>
        </p:nvSpPr>
        <p:spPr>
          <a:xfrm flipH="false" flipV="false" rot="0">
            <a:off x="5742264" y="2603012"/>
            <a:ext cx="2804555" cy="3419258"/>
          </a:xfrm>
          <a:custGeom>
            <a:avLst/>
            <a:gdLst/>
            <a:ahLst/>
            <a:cxnLst/>
            <a:rect r="r" b="b" t="t" l="l"/>
            <a:pathLst>
              <a:path h="3419258" w="2804555">
                <a:moveTo>
                  <a:pt x="0" y="0"/>
                </a:moveTo>
                <a:lnTo>
                  <a:pt x="2804555" y="0"/>
                </a:lnTo>
                <a:lnTo>
                  <a:pt x="2804555" y="3419258"/>
                </a:lnTo>
                <a:lnTo>
                  <a:pt x="0" y="3419258"/>
                </a:lnTo>
                <a:lnTo>
                  <a:pt x="0" y="0"/>
                </a:lnTo>
                <a:close/>
              </a:path>
            </a:pathLst>
          </a:custGeom>
          <a:blipFill>
            <a:blip r:embed="rId9"/>
            <a:stretch>
              <a:fillRect l="0" t="0" r="0" b="-9363"/>
            </a:stretch>
          </a:blipFill>
        </p:spPr>
      </p:sp>
      <p:sp>
        <p:nvSpPr>
          <p:cNvPr name="Freeform 7" id="7"/>
          <p:cNvSpPr/>
          <p:nvPr/>
        </p:nvSpPr>
        <p:spPr>
          <a:xfrm flipH="false" flipV="false" rot="0">
            <a:off x="9741399" y="2555426"/>
            <a:ext cx="3075302" cy="3634986"/>
          </a:xfrm>
          <a:custGeom>
            <a:avLst/>
            <a:gdLst/>
            <a:ahLst/>
            <a:cxnLst/>
            <a:rect r="r" b="b" t="t" l="l"/>
            <a:pathLst>
              <a:path h="3634986" w="3075302">
                <a:moveTo>
                  <a:pt x="0" y="0"/>
                </a:moveTo>
                <a:lnTo>
                  <a:pt x="3075302" y="0"/>
                </a:lnTo>
                <a:lnTo>
                  <a:pt x="3075302" y="3634986"/>
                </a:lnTo>
                <a:lnTo>
                  <a:pt x="0" y="3634986"/>
                </a:lnTo>
                <a:lnTo>
                  <a:pt x="0" y="0"/>
                </a:lnTo>
                <a:close/>
              </a:path>
            </a:pathLst>
          </a:custGeom>
          <a:blipFill>
            <a:blip r:embed="rId10"/>
            <a:stretch>
              <a:fillRect l="0" t="-12803" r="0" b="0"/>
            </a:stretch>
          </a:blipFill>
        </p:spPr>
      </p:sp>
      <p:sp>
        <p:nvSpPr>
          <p:cNvPr name="Freeform 8" id="8"/>
          <p:cNvSpPr/>
          <p:nvPr/>
        </p:nvSpPr>
        <p:spPr>
          <a:xfrm flipH="false" flipV="false" rot="0">
            <a:off x="1678614" y="2603012"/>
            <a:ext cx="2937814" cy="3419258"/>
          </a:xfrm>
          <a:custGeom>
            <a:avLst/>
            <a:gdLst/>
            <a:ahLst/>
            <a:cxnLst/>
            <a:rect r="r" b="b" t="t" l="l"/>
            <a:pathLst>
              <a:path h="3419258" w="2937814">
                <a:moveTo>
                  <a:pt x="0" y="0"/>
                </a:moveTo>
                <a:lnTo>
                  <a:pt x="2937814" y="0"/>
                </a:lnTo>
                <a:lnTo>
                  <a:pt x="2937814" y="3419258"/>
                </a:lnTo>
                <a:lnTo>
                  <a:pt x="0" y="3419258"/>
                </a:lnTo>
                <a:lnTo>
                  <a:pt x="0" y="0"/>
                </a:lnTo>
                <a:close/>
              </a:path>
            </a:pathLst>
          </a:custGeom>
          <a:blipFill>
            <a:blip r:embed="rId11"/>
            <a:stretch>
              <a:fillRect l="0" t="-10264" r="0" b="-4295"/>
            </a:stretch>
          </a:blipFill>
        </p:spPr>
      </p:sp>
      <p:sp>
        <p:nvSpPr>
          <p:cNvPr name="Freeform 9" id="9"/>
          <p:cNvSpPr/>
          <p:nvPr/>
        </p:nvSpPr>
        <p:spPr>
          <a:xfrm flipH="false" flipV="false" rot="0">
            <a:off x="3147521" y="7514802"/>
            <a:ext cx="3623978" cy="2415985"/>
          </a:xfrm>
          <a:custGeom>
            <a:avLst/>
            <a:gdLst/>
            <a:ahLst/>
            <a:cxnLst/>
            <a:rect r="r" b="b" t="t" l="l"/>
            <a:pathLst>
              <a:path h="2415985" w="3623978">
                <a:moveTo>
                  <a:pt x="0" y="0"/>
                </a:moveTo>
                <a:lnTo>
                  <a:pt x="3623978" y="0"/>
                </a:lnTo>
                <a:lnTo>
                  <a:pt x="3623978" y="2415986"/>
                </a:lnTo>
                <a:lnTo>
                  <a:pt x="0" y="2415986"/>
                </a:lnTo>
                <a:lnTo>
                  <a:pt x="0" y="0"/>
                </a:lnTo>
                <a:close/>
              </a:path>
            </a:pathLst>
          </a:custGeom>
          <a:blipFill>
            <a:blip r:embed="rId12"/>
            <a:stretch>
              <a:fillRect l="0" t="0" r="0" b="0"/>
            </a:stretch>
          </a:blipFill>
        </p:spPr>
      </p:sp>
      <p:sp>
        <p:nvSpPr>
          <p:cNvPr name="Freeform 10" id="10"/>
          <p:cNvSpPr/>
          <p:nvPr/>
        </p:nvSpPr>
        <p:spPr>
          <a:xfrm flipH="false" flipV="false" rot="0">
            <a:off x="8058514" y="7514802"/>
            <a:ext cx="3598975" cy="2380834"/>
          </a:xfrm>
          <a:custGeom>
            <a:avLst/>
            <a:gdLst/>
            <a:ahLst/>
            <a:cxnLst/>
            <a:rect r="r" b="b" t="t" l="l"/>
            <a:pathLst>
              <a:path h="2380834" w="3598975">
                <a:moveTo>
                  <a:pt x="0" y="0"/>
                </a:moveTo>
                <a:lnTo>
                  <a:pt x="3598974" y="0"/>
                </a:lnTo>
                <a:lnTo>
                  <a:pt x="3598974" y="2380834"/>
                </a:lnTo>
                <a:lnTo>
                  <a:pt x="0" y="2380834"/>
                </a:lnTo>
                <a:lnTo>
                  <a:pt x="0" y="0"/>
                </a:lnTo>
                <a:close/>
              </a:path>
            </a:pathLst>
          </a:custGeom>
          <a:blipFill>
            <a:blip r:embed="rId13"/>
            <a:stretch>
              <a:fillRect l="0" t="0" r="0" b="-8528"/>
            </a:stretch>
          </a:blipFill>
        </p:spPr>
      </p:sp>
      <p:sp>
        <p:nvSpPr>
          <p:cNvPr name="TextBox 11" id="11"/>
          <p:cNvSpPr txBox="true"/>
          <p:nvPr/>
        </p:nvSpPr>
        <p:spPr>
          <a:xfrm rot="0">
            <a:off x="1777904" y="1583837"/>
            <a:ext cx="11804343" cy="1019175"/>
          </a:xfrm>
          <a:prstGeom prst="rect">
            <a:avLst/>
          </a:prstGeom>
        </p:spPr>
        <p:txBody>
          <a:bodyPr anchor="t" rtlCol="false" tIns="0" lIns="0" bIns="0" rIns="0">
            <a:spAutoFit/>
          </a:bodyPr>
          <a:lstStyle/>
          <a:p>
            <a:pPr algn="ctr">
              <a:lnSpc>
                <a:spcPts val="3599"/>
              </a:lnSpc>
            </a:pPr>
            <a:r>
              <a:rPr lang="en-US" sz="3999">
                <a:solidFill>
                  <a:srgbClr val="51413A"/>
                </a:solidFill>
                <a:latin typeface="Gaegu Bold"/>
              </a:rPr>
              <a:t>capturing images using a camera or mobile device.</a:t>
            </a:r>
          </a:p>
          <a:p>
            <a:pPr algn="ctr">
              <a:lnSpc>
                <a:spcPts val="3599"/>
              </a:lnSpc>
            </a:pPr>
          </a:p>
        </p:txBody>
      </p:sp>
      <p:sp>
        <p:nvSpPr>
          <p:cNvPr name="TextBox 12" id="12"/>
          <p:cNvSpPr txBox="true"/>
          <p:nvPr/>
        </p:nvSpPr>
        <p:spPr>
          <a:xfrm rot="0">
            <a:off x="259513" y="424962"/>
            <a:ext cx="7684331"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Data collection </a:t>
            </a:r>
          </a:p>
        </p:txBody>
      </p:sp>
      <p:sp>
        <p:nvSpPr>
          <p:cNvPr name="TextBox 13" id="13"/>
          <p:cNvSpPr txBox="true"/>
          <p:nvPr/>
        </p:nvSpPr>
        <p:spPr>
          <a:xfrm rot="0">
            <a:off x="2282377" y="6630499"/>
            <a:ext cx="5397698" cy="571500"/>
          </a:xfrm>
          <a:prstGeom prst="rect">
            <a:avLst/>
          </a:prstGeom>
        </p:spPr>
        <p:txBody>
          <a:bodyPr anchor="t" rtlCol="false" tIns="0" lIns="0" bIns="0" rIns="0">
            <a:spAutoFit/>
          </a:bodyPr>
          <a:lstStyle/>
          <a:p>
            <a:pPr algn="ctr" marL="0" indent="0" lvl="0">
              <a:lnSpc>
                <a:spcPts val="3599"/>
              </a:lnSpc>
              <a:spcBef>
                <a:spcPct val="0"/>
              </a:spcBef>
            </a:pPr>
            <a:r>
              <a:rPr lang="en-US" sz="3999" strike="noStrike" u="none">
                <a:solidFill>
                  <a:srgbClr val="51413A"/>
                </a:solidFill>
                <a:latin typeface="Gaegu Bold"/>
              </a:rPr>
              <a:t>images from the internet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435467">
            <a:off x="10522583" y="-8105305"/>
            <a:ext cx="11892515" cy="12248845"/>
          </a:xfrm>
          <a:custGeom>
            <a:avLst/>
            <a:gdLst/>
            <a:ahLst/>
            <a:cxnLst/>
            <a:rect r="r" b="b" t="t" l="l"/>
            <a:pathLst>
              <a:path h="12248845" w="11892515">
                <a:moveTo>
                  <a:pt x="0" y="0"/>
                </a:moveTo>
                <a:lnTo>
                  <a:pt x="11892514" y="0"/>
                </a:lnTo>
                <a:lnTo>
                  <a:pt x="11892514" y="12248844"/>
                </a:lnTo>
                <a:lnTo>
                  <a:pt x="0" y="12248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67561">
            <a:off x="9954935" y="6761400"/>
            <a:ext cx="10818229" cy="7867803"/>
          </a:xfrm>
          <a:custGeom>
            <a:avLst/>
            <a:gdLst/>
            <a:ahLst/>
            <a:cxnLst/>
            <a:rect r="r" b="b" t="t" l="l"/>
            <a:pathLst>
              <a:path h="7867803" w="10818229">
                <a:moveTo>
                  <a:pt x="0" y="0"/>
                </a:moveTo>
                <a:lnTo>
                  <a:pt x="10818228" y="0"/>
                </a:lnTo>
                <a:lnTo>
                  <a:pt x="10818228" y="7867803"/>
                </a:lnTo>
                <a:lnTo>
                  <a:pt x="0" y="7867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4518">
            <a:off x="15831148" y="8143722"/>
            <a:ext cx="3406244" cy="2533007"/>
          </a:xfrm>
          <a:custGeom>
            <a:avLst/>
            <a:gdLst/>
            <a:ahLst/>
            <a:cxnLst/>
            <a:rect r="r" b="b" t="t" l="l"/>
            <a:pathLst>
              <a:path h="2533007" w="3406244">
                <a:moveTo>
                  <a:pt x="0" y="0"/>
                </a:moveTo>
                <a:lnTo>
                  <a:pt x="3406244" y="0"/>
                </a:lnTo>
                <a:lnTo>
                  <a:pt x="3406244" y="2533007"/>
                </a:lnTo>
                <a:lnTo>
                  <a:pt x="0" y="2533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9151">
            <a:off x="16786834" y="8204299"/>
            <a:ext cx="1494872" cy="1976393"/>
          </a:xfrm>
          <a:custGeom>
            <a:avLst/>
            <a:gdLst/>
            <a:ahLst/>
            <a:cxnLst/>
            <a:rect r="r" b="b" t="t" l="l"/>
            <a:pathLst>
              <a:path h="1976393" w="1494872">
                <a:moveTo>
                  <a:pt x="0" y="0"/>
                </a:moveTo>
                <a:lnTo>
                  <a:pt x="1494872" y="0"/>
                </a:lnTo>
                <a:lnTo>
                  <a:pt x="1494872" y="1976393"/>
                </a:lnTo>
                <a:lnTo>
                  <a:pt x="0" y="19763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9419" y="8235601"/>
            <a:ext cx="2152366" cy="2063581"/>
          </a:xfrm>
          <a:custGeom>
            <a:avLst/>
            <a:gdLst/>
            <a:ahLst/>
            <a:cxnLst/>
            <a:rect r="r" b="b" t="t" l="l"/>
            <a:pathLst>
              <a:path h="2063581" w="2152366">
                <a:moveTo>
                  <a:pt x="0" y="0"/>
                </a:moveTo>
                <a:lnTo>
                  <a:pt x="2152366" y="0"/>
                </a:lnTo>
                <a:lnTo>
                  <a:pt x="2152366" y="2063581"/>
                </a:lnTo>
                <a:lnTo>
                  <a:pt x="0" y="20635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9419" y="8557350"/>
            <a:ext cx="2152366" cy="1705750"/>
          </a:xfrm>
          <a:custGeom>
            <a:avLst/>
            <a:gdLst/>
            <a:ahLst/>
            <a:cxnLst/>
            <a:rect r="r" b="b" t="t" l="l"/>
            <a:pathLst>
              <a:path h="1705750" w="2152366">
                <a:moveTo>
                  <a:pt x="0" y="0"/>
                </a:moveTo>
                <a:lnTo>
                  <a:pt x="2152366" y="0"/>
                </a:lnTo>
                <a:lnTo>
                  <a:pt x="2152366" y="1705750"/>
                </a:lnTo>
                <a:lnTo>
                  <a:pt x="0" y="1705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2462680" y="2907632"/>
            <a:ext cx="4006160" cy="5190359"/>
          </a:xfrm>
          <a:custGeom>
            <a:avLst/>
            <a:gdLst/>
            <a:ahLst/>
            <a:cxnLst/>
            <a:rect r="r" b="b" t="t" l="l"/>
            <a:pathLst>
              <a:path h="5190359" w="4006160">
                <a:moveTo>
                  <a:pt x="0" y="0"/>
                </a:moveTo>
                <a:lnTo>
                  <a:pt x="4006160" y="0"/>
                </a:lnTo>
                <a:lnTo>
                  <a:pt x="4006160" y="5190358"/>
                </a:lnTo>
                <a:lnTo>
                  <a:pt x="0" y="5190358"/>
                </a:lnTo>
                <a:lnTo>
                  <a:pt x="0" y="0"/>
                </a:lnTo>
                <a:close/>
              </a:path>
            </a:pathLst>
          </a:custGeom>
          <a:blipFill>
            <a:blip r:embed="rId14"/>
            <a:stretch>
              <a:fillRect l="-123031" t="-31919" r="-68684" b="-8806"/>
            </a:stretch>
          </a:blipFill>
        </p:spPr>
      </p:sp>
      <p:sp>
        <p:nvSpPr>
          <p:cNvPr name="Freeform 9" id="9"/>
          <p:cNvSpPr/>
          <p:nvPr/>
        </p:nvSpPr>
        <p:spPr>
          <a:xfrm flipH="false" flipV="false" rot="0">
            <a:off x="7055282" y="2969034"/>
            <a:ext cx="3987207" cy="5132706"/>
          </a:xfrm>
          <a:custGeom>
            <a:avLst/>
            <a:gdLst/>
            <a:ahLst/>
            <a:cxnLst/>
            <a:rect r="r" b="b" t="t" l="l"/>
            <a:pathLst>
              <a:path h="5132706" w="3987207">
                <a:moveTo>
                  <a:pt x="0" y="0"/>
                </a:moveTo>
                <a:lnTo>
                  <a:pt x="3987207" y="0"/>
                </a:lnTo>
                <a:lnTo>
                  <a:pt x="3987207" y="5132706"/>
                </a:lnTo>
                <a:lnTo>
                  <a:pt x="0" y="5132706"/>
                </a:lnTo>
                <a:lnTo>
                  <a:pt x="0" y="0"/>
                </a:lnTo>
                <a:close/>
              </a:path>
            </a:pathLst>
          </a:custGeom>
          <a:blipFill>
            <a:blip r:embed="rId15"/>
            <a:stretch>
              <a:fillRect l="-122163" t="-31836" r="-67463" b="-8781"/>
            </a:stretch>
          </a:blipFill>
        </p:spPr>
      </p:sp>
      <p:sp>
        <p:nvSpPr>
          <p:cNvPr name="Freeform 10" id="10"/>
          <p:cNvSpPr/>
          <p:nvPr/>
        </p:nvSpPr>
        <p:spPr>
          <a:xfrm flipH="false" flipV="false" rot="0">
            <a:off x="1538604" y="2879714"/>
            <a:ext cx="3887969" cy="5190359"/>
          </a:xfrm>
          <a:custGeom>
            <a:avLst/>
            <a:gdLst/>
            <a:ahLst/>
            <a:cxnLst/>
            <a:rect r="r" b="b" t="t" l="l"/>
            <a:pathLst>
              <a:path h="5190359" w="3887969">
                <a:moveTo>
                  <a:pt x="0" y="0"/>
                </a:moveTo>
                <a:lnTo>
                  <a:pt x="3887969" y="0"/>
                </a:lnTo>
                <a:lnTo>
                  <a:pt x="3887969" y="5190359"/>
                </a:lnTo>
                <a:lnTo>
                  <a:pt x="0" y="5190359"/>
                </a:lnTo>
                <a:lnTo>
                  <a:pt x="0" y="0"/>
                </a:lnTo>
                <a:close/>
              </a:path>
            </a:pathLst>
          </a:custGeom>
          <a:blipFill>
            <a:blip r:embed="rId16"/>
            <a:stretch>
              <a:fillRect l="-122615" t="-28599" r="-68953" b="-7904"/>
            </a:stretch>
          </a:blipFill>
        </p:spPr>
      </p:sp>
      <p:sp>
        <p:nvSpPr>
          <p:cNvPr name="TextBox 11" id="11"/>
          <p:cNvSpPr txBox="true"/>
          <p:nvPr/>
        </p:nvSpPr>
        <p:spPr>
          <a:xfrm rot="0">
            <a:off x="1351442" y="2038417"/>
            <a:ext cx="5137822" cy="503435"/>
          </a:xfrm>
          <a:prstGeom prst="rect">
            <a:avLst/>
          </a:prstGeom>
        </p:spPr>
        <p:txBody>
          <a:bodyPr anchor="t" rtlCol="false" tIns="0" lIns="0" bIns="0" rIns="0">
            <a:spAutoFit/>
          </a:bodyPr>
          <a:lstStyle/>
          <a:p>
            <a:pPr>
              <a:lnSpc>
                <a:spcPts val="3117"/>
              </a:lnSpc>
            </a:pPr>
            <a:r>
              <a:rPr lang="en-US" sz="3463">
                <a:solidFill>
                  <a:srgbClr val="51413A"/>
                </a:solidFill>
                <a:latin typeface="Gaegu Bold"/>
              </a:rPr>
              <a:t>Bounding boxes</a:t>
            </a:r>
          </a:p>
        </p:txBody>
      </p:sp>
      <p:sp>
        <p:nvSpPr>
          <p:cNvPr name="TextBox 12" id="12"/>
          <p:cNvSpPr txBox="true"/>
          <p:nvPr/>
        </p:nvSpPr>
        <p:spPr>
          <a:xfrm rot="0">
            <a:off x="735623" y="610333"/>
            <a:ext cx="8624164" cy="1130300"/>
          </a:xfrm>
          <a:prstGeom prst="rect">
            <a:avLst/>
          </a:prstGeom>
        </p:spPr>
        <p:txBody>
          <a:bodyPr anchor="t" rtlCol="false" tIns="0" lIns="0" bIns="0" rIns="0">
            <a:spAutoFit/>
          </a:bodyPr>
          <a:lstStyle/>
          <a:p>
            <a:pPr>
              <a:lnSpc>
                <a:spcPts val="9099"/>
              </a:lnSpc>
            </a:pPr>
            <a:r>
              <a:rPr lang="en-US" sz="6999">
                <a:solidFill>
                  <a:srgbClr val="51413A"/>
                </a:solidFill>
                <a:latin typeface="Nunito Bold Bold"/>
              </a:rPr>
              <a:t>Data Annotation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435467">
            <a:off x="10522583" y="-8105305"/>
            <a:ext cx="11892515" cy="12248845"/>
          </a:xfrm>
          <a:custGeom>
            <a:avLst/>
            <a:gdLst/>
            <a:ahLst/>
            <a:cxnLst/>
            <a:rect r="r" b="b" t="t" l="l"/>
            <a:pathLst>
              <a:path h="12248845" w="11892515">
                <a:moveTo>
                  <a:pt x="0" y="0"/>
                </a:moveTo>
                <a:lnTo>
                  <a:pt x="11892514" y="0"/>
                </a:lnTo>
                <a:lnTo>
                  <a:pt x="11892514" y="12248844"/>
                </a:lnTo>
                <a:lnTo>
                  <a:pt x="0" y="12248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67561">
            <a:off x="9954935" y="6761400"/>
            <a:ext cx="10818229" cy="7867803"/>
          </a:xfrm>
          <a:custGeom>
            <a:avLst/>
            <a:gdLst/>
            <a:ahLst/>
            <a:cxnLst/>
            <a:rect r="r" b="b" t="t" l="l"/>
            <a:pathLst>
              <a:path h="7867803" w="10818229">
                <a:moveTo>
                  <a:pt x="0" y="0"/>
                </a:moveTo>
                <a:lnTo>
                  <a:pt x="10818228" y="0"/>
                </a:lnTo>
                <a:lnTo>
                  <a:pt x="10818228" y="7867803"/>
                </a:lnTo>
                <a:lnTo>
                  <a:pt x="0" y="7867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4518">
            <a:off x="15831148" y="8143722"/>
            <a:ext cx="3406244" cy="2533007"/>
          </a:xfrm>
          <a:custGeom>
            <a:avLst/>
            <a:gdLst/>
            <a:ahLst/>
            <a:cxnLst/>
            <a:rect r="r" b="b" t="t" l="l"/>
            <a:pathLst>
              <a:path h="2533007" w="3406244">
                <a:moveTo>
                  <a:pt x="0" y="0"/>
                </a:moveTo>
                <a:lnTo>
                  <a:pt x="3406244" y="0"/>
                </a:lnTo>
                <a:lnTo>
                  <a:pt x="3406244" y="2533007"/>
                </a:lnTo>
                <a:lnTo>
                  <a:pt x="0" y="2533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9151">
            <a:off x="16786834" y="8204299"/>
            <a:ext cx="1494872" cy="1976393"/>
          </a:xfrm>
          <a:custGeom>
            <a:avLst/>
            <a:gdLst/>
            <a:ahLst/>
            <a:cxnLst/>
            <a:rect r="r" b="b" t="t" l="l"/>
            <a:pathLst>
              <a:path h="1976393" w="1494872">
                <a:moveTo>
                  <a:pt x="0" y="0"/>
                </a:moveTo>
                <a:lnTo>
                  <a:pt x="1494872" y="0"/>
                </a:lnTo>
                <a:lnTo>
                  <a:pt x="1494872" y="1976393"/>
                </a:lnTo>
                <a:lnTo>
                  <a:pt x="0" y="19763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9419" y="8235601"/>
            <a:ext cx="2152366" cy="2063581"/>
          </a:xfrm>
          <a:custGeom>
            <a:avLst/>
            <a:gdLst/>
            <a:ahLst/>
            <a:cxnLst/>
            <a:rect r="r" b="b" t="t" l="l"/>
            <a:pathLst>
              <a:path h="2063581" w="2152366">
                <a:moveTo>
                  <a:pt x="0" y="0"/>
                </a:moveTo>
                <a:lnTo>
                  <a:pt x="2152366" y="0"/>
                </a:lnTo>
                <a:lnTo>
                  <a:pt x="2152366" y="2063581"/>
                </a:lnTo>
                <a:lnTo>
                  <a:pt x="0" y="20635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9419" y="8557350"/>
            <a:ext cx="2152366" cy="1705750"/>
          </a:xfrm>
          <a:custGeom>
            <a:avLst/>
            <a:gdLst/>
            <a:ahLst/>
            <a:cxnLst/>
            <a:rect r="r" b="b" t="t" l="l"/>
            <a:pathLst>
              <a:path h="1705750" w="2152366">
                <a:moveTo>
                  <a:pt x="0" y="0"/>
                </a:moveTo>
                <a:lnTo>
                  <a:pt x="2152366" y="0"/>
                </a:lnTo>
                <a:lnTo>
                  <a:pt x="2152366" y="1705750"/>
                </a:lnTo>
                <a:lnTo>
                  <a:pt x="0" y="1705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17486" y="2818078"/>
            <a:ext cx="3883932" cy="5190359"/>
          </a:xfrm>
          <a:custGeom>
            <a:avLst/>
            <a:gdLst/>
            <a:ahLst/>
            <a:cxnLst/>
            <a:rect r="r" b="b" t="t" l="l"/>
            <a:pathLst>
              <a:path h="5190359" w="3883932">
                <a:moveTo>
                  <a:pt x="0" y="0"/>
                </a:moveTo>
                <a:lnTo>
                  <a:pt x="3883932" y="0"/>
                </a:lnTo>
                <a:lnTo>
                  <a:pt x="3883932" y="5190358"/>
                </a:lnTo>
                <a:lnTo>
                  <a:pt x="0" y="5190358"/>
                </a:lnTo>
                <a:lnTo>
                  <a:pt x="0" y="0"/>
                </a:lnTo>
                <a:close/>
              </a:path>
            </a:pathLst>
          </a:custGeom>
          <a:blipFill>
            <a:blip r:embed="rId14"/>
            <a:stretch>
              <a:fillRect l="-100133" t="-19212" r="-54765" b="0"/>
            </a:stretch>
          </a:blipFill>
        </p:spPr>
      </p:sp>
      <p:sp>
        <p:nvSpPr>
          <p:cNvPr name="TextBox 9" id="9"/>
          <p:cNvSpPr txBox="true"/>
          <p:nvPr/>
        </p:nvSpPr>
        <p:spPr>
          <a:xfrm rot="0">
            <a:off x="1351442" y="2038417"/>
            <a:ext cx="5137822" cy="503435"/>
          </a:xfrm>
          <a:prstGeom prst="rect">
            <a:avLst/>
          </a:prstGeom>
        </p:spPr>
        <p:txBody>
          <a:bodyPr anchor="t" rtlCol="false" tIns="0" lIns="0" bIns="0" rIns="0">
            <a:spAutoFit/>
          </a:bodyPr>
          <a:lstStyle/>
          <a:p>
            <a:pPr>
              <a:lnSpc>
                <a:spcPts val="3117"/>
              </a:lnSpc>
            </a:pPr>
            <a:r>
              <a:rPr lang="en-US" sz="3463">
                <a:solidFill>
                  <a:srgbClr val="51413A"/>
                </a:solidFill>
                <a:latin typeface="Gaegu Bold"/>
              </a:rPr>
              <a:t>Polygons</a:t>
            </a:r>
          </a:p>
        </p:txBody>
      </p:sp>
      <p:sp>
        <p:nvSpPr>
          <p:cNvPr name="TextBox 10" id="10"/>
          <p:cNvSpPr txBox="true"/>
          <p:nvPr/>
        </p:nvSpPr>
        <p:spPr>
          <a:xfrm rot="0">
            <a:off x="735623" y="610333"/>
            <a:ext cx="8624164" cy="1130300"/>
          </a:xfrm>
          <a:prstGeom prst="rect">
            <a:avLst/>
          </a:prstGeom>
        </p:spPr>
        <p:txBody>
          <a:bodyPr anchor="t" rtlCol="false" tIns="0" lIns="0" bIns="0" rIns="0">
            <a:spAutoFit/>
          </a:bodyPr>
          <a:lstStyle/>
          <a:p>
            <a:pPr>
              <a:lnSpc>
                <a:spcPts val="9099"/>
              </a:lnSpc>
            </a:pPr>
            <a:r>
              <a:rPr lang="en-US" sz="6999">
                <a:solidFill>
                  <a:srgbClr val="51413A"/>
                </a:solidFill>
                <a:latin typeface="Nunito Bold Bold"/>
              </a:rPr>
              <a:t>Data Annotation</a:t>
            </a:r>
          </a:p>
        </p:txBody>
      </p:sp>
      <p:sp>
        <p:nvSpPr>
          <p:cNvPr name="Freeform 11" id="11"/>
          <p:cNvSpPr/>
          <p:nvPr/>
        </p:nvSpPr>
        <p:spPr>
          <a:xfrm flipH="false" flipV="false" rot="0">
            <a:off x="9566701" y="2818078"/>
            <a:ext cx="4355748" cy="5190359"/>
          </a:xfrm>
          <a:custGeom>
            <a:avLst/>
            <a:gdLst/>
            <a:ahLst/>
            <a:cxnLst/>
            <a:rect r="r" b="b" t="t" l="l"/>
            <a:pathLst>
              <a:path h="5190359" w="4355748">
                <a:moveTo>
                  <a:pt x="0" y="0"/>
                </a:moveTo>
                <a:lnTo>
                  <a:pt x="4355748" y="0"/>
                </a:lnTo>
                <a:lnTo>
                  <a:pt x="4355748" y="5190358"/>
                </a:lnTo>
                <a:lnTo>
                  <a:pt x="0" y="5190358"/>
                </a:lnTo>
                <a:lnTo>
                  <a:pt x="0" y="0"/>
                </a:lnTo>
                <a:close/>
              </a:path>
            </a:pathLst>
          </a:custGeom>
          <a:blipFill>
            <a:blip r:embed="rId15"/>
            <a:stretch>
              <a:fillRect l="-98050" t="-27077" r="-50748" b="-341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3435467">
            <a:off x="10522583" y="-8105305"/>
            <a:ext cx="11892515" cy="12248845"/>
          </a:xfrm>
          <a:custGeom>
            <a:avLst/>
            <a:gdLst/>
            <a:ahLst/>
            <a:cxnLst/>
            <a:rect r="r" b="b" t="t" l="l"/>
            <a:pathLst>
              <a:path h="12248845" w="11892515">
                <a:moveTo>
                  <a:pt x="0" y="0"/>
                </a:moveTo>
                <a:lnTo>
                  <a:pt x="11892514" y="0"/>
                </a:lnTo>
                <a:lnTo>
                  <a:pt x="11892514" y="12248844"/>
                </a:lnTo>
                <a:lnTo>
                  <a:pt x="0" y="12248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67561">
            <a:off x="9954935" y="6761400"/>
            <a:ext cx="10818229" cy="7867803"/>
          </a:xfrm>
          <a:custGeom>
            <a:avLst/>
            <a:gdLst/>
            <a:ahLst/>
            <a:cxnLst/>
            <a:rect r="r" b="b" t="t" l="l"/>
            <a:pathLst>
              <a:path h="7867803" w="10818229">
                <a:moveTo>
                  <a:pt x="0" y="0"/>
                </a:moveTo>
                <a:lnTo>
                  <a:pt x="10818228" y="0"/>
                </a:lnTo>
                <a:lnTo>
                  <a:pt x="10818228" y="7867803"/>
                </a:lnTo>
                <a:lnTo>
                  <a:pt x="0" y="7867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4518">
            <a:off x="15831148" y="8143722"/>
            <a:ext cx="3406244" cy="2533007"/>
          </a:xfrm>
          <a:custGeom>
            <a:avLst/>
            <a:gdLst/>
            <a:ahLst/>
            <a:cxnLst/>
            <a:rect r="r" b="b" t="t" l="l"/>
            <a:pathLst>
              <a:path h="2533007" w="3406244">
                <a:moveTo>
                  <a:pt x="0" y="0"/>
                </a:moveTo>
                <a:lnTo>
                  <a:pt x="3406244" y="0"/>
                </a:lnTo>
                <a:lnTo>
                  <a:pt x="3406244" y="2533007"/>
                </a:lnTo>
                <a:lnTo>
                  <a:pt x="0" y="2533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9151">
            <a:off x="16786834" y="8204299"/>
            <a:ext cx="1494872" cy="1976393"/>
          </a:xfrm>
          <a:custGeom>
            <a:avLst/>
            <a:gdLst/>
            <a:ahLst/>
            <a:cxnLst/>
            <a:rect r="r" b="b" t="t" l="l"/>
            <a:pathLst>
              <a:path h="1976393" w="1494872">
                <a:moveTo>
                  <a:pt x="0" y="0"/>
                </a:moveTo>
                <a:lnTo>
                  <a:pt x="1494872" y="0"/>
                </a:lnTo>
                <a:lnTo>
                  <a:pt x="1494872" y="1976393"/>
                </a:lnTo>
                <a:lnTo>
                  <a:pt x="0" y="19763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9419" y="8235601"/>
            <a:ext cx="2152366" cy="2063581"/>
          </a:xfrm>
          <a:custGeom>
            <a:avLst/>
            <a:gdLst/>
            <a:ahLst/>
            <a:cxnLst/>
            <a:rect r="r" b="b" t="t" l="l"/>
            <a:pathLst>
              <a:path h="2063581" w="2152366">
                <a:moveTo>
                  <a:pt x="0" y="0"/>
                </a:moveTo>
                <a:lnTo>
                  <a:pt x="2152366" y="0"/>
                </a:lnTo>
                <a:lnTo>
                  <a:pt x="2152366" y="2063581"/>
                </a:lnTo>
                <a:lnTo>
                  <a:pt x="0" y="20635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9419" y="8557350"/>
            <a:ext cx="2152366" cy="1705750"/>
          </a:xfrm>
          <a:custGeom>
            <a:avLst/>
            <a:gdLst/>
            <a:ahLst/>
            <a:cxnLst/>
            <a:rect r="r" b="b" t="t" l="l"/>
            <a:pathLst>
              <a:path h="1705750" w="2152366">
                <a:moveTo>
                  <a:pt x="0" y="0"/>
                </a:moveTo>
                <a:lnTo>
                  <a:pt x="2152366" y="0"/>
                </a:lnTo>
                <a:lnTo>
                  <a:pt x="2152366" y="1705750"/>
                </a:lnTo>
                <a:lnTo>
                  <a:pt x="0" y="1705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167140" y="3330673"/>
            <a:ext cx="10152551" cy="4528942"/>
          </a:xfrm>
          <a:custGeom>
            <a:avLst/>
            <a:gdLst/>
            <a:ahLst/>
            <a:cxnLst/>
            <a:rect r="r" b="b" t="t" l="l"/>
            <a:pathLst>
              <a:path h="4528942" w="10152551">
                <a:moveTo>
                  <a:pt x="0" y="0"/>
                </a:moveTo>
                <a:lnTo>
                  <a:pt x="10152551" y="0"/>
                </a:lnTo>
                <a:lnTo>
                  <a:pt x="10152551" y="4528942"/>
                </a:lnTo>
                <a:lnTo>
                  <a:pt x="0" y="4528942"/>
                </a:lnTo>
                <a:lnTo>
                  <a:pt x="0" y="0"/>
                </a:lnTo>
                <a:close/>
              </a:path>
            </a:pathLst>
          </a:custGeom>
          <a:blipFill>
            <a:blip r:embed="rId14"/>
            <a:stretch>
              <a:fillRect l="-35976" t="-38798" r="-18474" b="-77597"/>
            </a:stretch>
          </a:blipFill>
        </p:spPr>
      </p:sp>
      <p:sp>
        <p:nvSpPr>
          <p:cNvPr name="TextBox 9" id="9"/>
          <p:cNvSpPr txBox="true"/>
          <p:nvPr/>
        </p:nvSpPr>
        <p:spPr>
          <a:xfrm rot="0">
            <a:off x="589085" y="1419208"/>
            <a:ext cx="10265395" cy="2282825"/>
          </a:xfrm>
          <a:prstGeom prst="rect">
            <a:avLst/>
          </a:prstGeom>
        </p:spPr>
        <p:txBody>
          <a:bodyPr anchor="t" rtlCol="false" tIns="0" lIns="0" bIns="0" rIns="0">
            <a:spAutoFit/>
          </a:bodyPr>
          <a:lstStyle/>
          <a:p>
            <a:pPr>
              <a:lnSpc>
                <a:spcPts val="9099"/>
              </a:lnSpc>
            </a:pPr>
            <a:r>
              <a:rPr lang="en-US" sz="6999">
                <a:solidFill>
                  <a:srgbClr val="51413A"/>
                </a:solidFill>
                <a:latin typeface="Nunito Bold Bold"/>
              </a:rPr>
              <a:t>Dataset Health Check</a:t>
            </a:r>
          </a:p>
          <a:p>
            <a:pPr>
              <a:lnSpc>
                <a:spcPts val="90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true" flipV="false" rot="-327976">
            <a:off x="-2083558" y="-4172028"/>
            <a:ext cx="10818229" cy="7867803"/>
          </a:xfrm>
          <a:custGeom>
            <a:avLst/>
            <a:gdLst/>
            <a:ahLst/>
            <a:cxnLst/>
            <a:rect r="r" b="b" t="t" l="l"/>
            <a:pathLst>
              <a:path h="7867803" w="10818229">
                <a:moveTo>
                  <a:pt x="10818229" y="0"/>
                </a:moveTo>
                <a:lnTo>
                  <a:pt x="0" y="0"/>
                </a:lnTo>
                <a:lnTo>
                  <a:pt x="0" y="7867802"/>
                </a:lnTo>
                <a:lnTo>
                  <a:pt x="10818229" y="7867802"/>
                </a:lnTo>
                <a:lnTo>
                  <a:pt x="108182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154461">
            <a:off x="10796019" y="7193649"/>
            <a:ext cx="10566946" cy="7685052"/>
          </a:xfrm>
          <a:custGeom>
            <a:avLst/>
            <a:gdLst/>
            <a:ahLst/>
            <a:cxnLst/>
            <a:rect r="r" b="b" t="t" l="l"/>
            <a:pathLst>
              <a:path h="7685052" w="10566946">
                <a:moveTo>
                  <a:pt x="10566946" y="0"/>
                </a:moveTo>
                <a:lnTo>
                  <a:pt x="0" y="0"/>
                </a:lnTo>
                <a:lnTo>
                  <a:pt x="0" y="7685052"/>
                </a:lnTo>
                <a:lnTo>
                  <a:pt x="10566946" y="7685052"/>
                </a:lnTo>
                <a:lnTo>
                  <a:pt x="105669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71049" y="-962067"/>
            <a:ext cx="6360898" cy="5896167"/>
          </a:xfrm>
          <a:custGeom>
            <a:avLst/>
            <a:gdLst/>
            <a:ahLst/>
            <a:cxnLst/>
            <a:rect r="r" b="b" t="t" l="l"/>
            <a:pathLst>
              <a:path h="5896167" w="6360898">
                <a:moveTo>
                  <a:pt x="0" y="0"/>
                </a:moveTo>
                <a:lnTo>
                  <a:pt x="6360898" y="0"/>
                </a:lnTo>
                <a:lnTo>
                  <a:pt x="6360898" y="5896167"/>
                </a:lnTo>
                <a:lnTo>
                  <a:pt x="0" y="5896167"/>
                </a:lnTo>
                <a:lnTo>
                  <a:pt x="0" y="0"/>
                </a:lnTo>
                <a:close/>
              </a:path>
            </a:pathLst>
          </a:custGeom>
          <a:blipFill>
            <a:blip r:embed="rId6">
              <a:alphaModFix amt="24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4691536" y="6172200"/>
            <a:ext cx="3230118" cy="4114800"/>
          </a:xfrm>
          <a:custGeom>
            <a:avLst/>
            <a:gdLst/>
            <a:ahLst/>
            <a:cxnLst/>
            <a:rect r="r" b="b" t="t" l="l"/>
            <a:pathLst>
              <a:path h="4114800" w="3230118">
                <a:moveTo>
                  <a:pt x="0" y="0"/>
                </a:moveTo>
                <a:lnTo>
                  <a:pt x="3230118" y="0"/>
                </a:lnTo>
                <a:lnTo>
                  <a:pt x="3230118" y="4114800"/>
                </a:lnTo>
                <a:lnTo>
                  <a:pt x="0" y="4114800"/>
                </a:lnTo>
                <a:lnTo>
                  <a:pt x="0" y="0"/>
                </a:lnTo>
                <a:close/>
              </a:path>
            </a:pathLst>
          </a:custGeom>
          <a:blipFill>
            <a:blip r:embed="rId8">
              <a:alphaModFix amt="35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292473" y="7719420"/>
            <a:ext cx="1933655" cy="2456143"/>
          </a:xfrm>
          <a:custGeom>
            <a:avLst/>
            <a:gdLst/>
            <a:ahLst/>
            <a:cxnLst/>
            <a:rect r="r" b="b" t="t" l="l"/>
            <a:pathLst>
              <a:path h="2456143" w="1933655">
                <a:moveTo>
                  <a:pt x="0" y="0"/>
                </a:moveTo>
                <a:lnTo>
                  <a:pt x="1933654" y="0"/>
                </a:lnTo>
                <a:lnTo>
                  <a:pt x="1933654" y="2456143"/>
                </a:lnTo>
                <a:lnTo>
                  <a:pt x="0" y="24561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2586909" y="3261105"/>
            <a:ext cx="11354225" cy="5265344"/>
            <a:chOff x="0" y="0"/>
            <a:chExt cx="2990413" cy="1386757"/>
          </a:xfrm>
        </p:grpSpPr>
        <p:sp>
          <p:nvSpPr>
            <p:cNvPr name="Freeform 8" id="8"/>
            <p:cNvSpPr/>
            <p:nvPr/>
          </p:nvSpPr>
          <p:spPr>
            <a:xfrm flipH="false" flipV="false" rot="0">
              <a:off x="0" y="0"/>
              <a:ext cx="2990413" cy="1386757"/>
            </a:xfrm>
            <a:custGeom>
              <a:avLst/>
              <a:gdLst/>
              <a:ahLst/>
              <a:cxnLst/>
              <a:rect r="r" b="b" t="t" l="l"/>
              <a:pathLst>
                <a:path h="1386757" w="2990413">
                  <a:moveTo>
                    <a:pt x="34775" y="0"/>
                  </a:moveTo>
                  <a:lnTo>
                    <a:pt x="2955639" y="0"/>
                  </a:lnTo>
                  <a:cubicBezTo>
                    <a:pt x="2964861" y="0"/>
                    <a:pt x="2973706" y="3664"/>
                    <a:pt x="2980228" y="10185"/>
                  </a:cubicBezTo>
                  <a:cubicBezTo>
                    <a:pt x="2986749" y="16707"/>
                    <a:pt x="2990413" y="25552"/>
                    <a:pt x="2990413" y="34775"/>
                  </a:cubicBezTo>
                  <a:lnTo>
                    <a:pt x="2990413" y="1351983"/>
                  </a:lnTo>
                  <a:cubicBezTo>
                    <a:pt x="2990413" y="1371188"/>
                    <a:pt x="2974844" y="1386757"/>
                    <a:pt x="2955639" y="1386757"/>
                  </a:cubicBezTo>
                  <a:lnTo>
                    <a:pt x="34775" y="1386757"/>
                  </a:lnTo>
                  <a:cubicBezTo>
                    <a:pt x="25552" y="1386757"/>
                    <a:pt x="16707" y="1383094"/>
                    <a:pt x="10185" y="1376572"/>
                  </a:cubicBezTo>
                  <a:cubicBezTo>
                    <a:pt x="3664" y="1370051"/>
                    <a:pt x="0" y="1361206"/>
                    <a:pt x="0" y="1351983"/>
                  </a:cubicBezTo>
                  <a:lnTo>
                    <a:pt x="0" y="34775"/>
                  </a:lnTo>
                  <a:cubicBezTo>
                    <a:pt x="0" y="25552"/>
                    <a:pt x="3664" y="16707"/>
                    <a:pt x="10185" y="10185"/>
                  </a:cubicBezTo>
                  <a:cubicBezTo>
                    <a:pt x="16707" y="3664"/>
                    <a:pt x="25552" y="0"/>
                    <a:pt x="34775" y="0"/>
                  </a:cubicBezTo>
                  <a:close/>
                </a:path>
              </a:pathLst>
            </a:custGeom>
            <a:solidFill>
              <a:srgbClr val="E98B1B">
                <a:alpha val="45882"/>
              </a:srgbClr>
            </a:solidFill>
          </p:spPr>
        </p:sp>
        <p:sp>
          <p:nvSpPr>
            <p:cNvPr name="TextBox 9" id="9"/>
            <p:cNvSpPr txBox="true"/>
            <p:nvPr/>
          </p:nvSpPr>
          <p:spPr>
            <a:xfrm>
              <a:off x="0" y="-38100"/>
              <a:ext cx="2990413" cy="142485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016488" y="3982095"/>
            <a:ext cx="10495066" cy="3823364"/>
          </a:xfrm>
          <a:custGeom>
            <a:avLst/>
            <a:gdLst/>
            <a:ahLst/>
            <a:cxnLst/>
            <a:rect r="r" b="b" t="t" l="l"/>
            <a:pathLst>
              <a:path h="3823364" w="10495066">
                <a:moveTo>
                  <a:pt x="0" y="0"/>
                </a:moveTo>
                <a:lnTo>
                  <a:pt x="10495067" y="0"/>
                </a:lnTo>
                <a:lnTo>
                  <a:pt x="10495067" y="3823364"/>
                </a:lnTo>
                <a:lnTo>
                  <a:pt x="0" y="3823364"/>
                </a:lnTo>
                <a:lnTo>
                  <a:pt x="0" y="0"/>
                </a:lnTo>
                <a:close/>
              </a:path>
            </a:pathLst>
          </a:custGeom>
          <a:blipFill>
            <a:blip r:embed="rId12"/>
            <a:stretch>
              <a:fillRect l="-80962" t="-253581" r="-25133" b="0"/>
            </a:stretch>
          </a:blipFill>
        </p:spPr>
      </p:sp>
      <p:sp>
        <p:nvSpPr>
          <p:cNvPr name="TextBox 11" id="11"/>
          <p:cNvSpPr txBox="true"/>
          <p:nvPr/>
        </p:nvSpPr>
        <p:spPr>
          <a:xfrm rot="0">
            <a:off x="4268641" y="1128939"/>
            <a:ext cx="8990578" cy="1130300"/>
          </a:xfrm>
          <a:prstGeom prst="rect">
            <a:avLst/>
          </a:prstGeom>
        </p:spPr>
        <p:txBody>
          <a:bodyPr anchor="t" rtlCol="false" tIns="0" lIns="0" bIns="0" rIns="0">
            <a:spAutoFit/>
          </a:bodyPr>
          <a:lstStyle/>
          <a:p>
            <a:pPr algn="ctr">
              <a:lnSpc>
                <a:spcPts val="9099"/>
              </a:lnSpc>
            </a:pPr>
            <a:r>
              <a:rPr lang="en-US" sz="6999">
                <a:solidFill>
                  <a:srgbClr val="51413A"/>
                </a:solidFill>
                <a:latin typeface="Nunito Bold Bold"/>
              </a:rPr>
              <a:t>Data Preprocessing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D5BF"/>
        </a:solidFill>
      </p:bgPr>
    </p:bg>
    <p:spTree>
      <p:nvGrpSpPr>
        <p:cNvPr id="1" name=""/>
        <p:cNvGrpSpPr/>
        <p:nvPr/>
      </p:nvGrpSpPr>
      <p:grpSpPr>
        <a:xfrm>
          <a:off x="0" y="0"/>
          <a:ext cx="0" cy="0"/>
          <a:chOff x="0" y="0"/>
          <a:chExt cx="0" cy="0"/>
        </a:xfrm>
      </p:grpSpPr>
      <p:sp>
        <p:nvSpPr>
          <p:cNvPr name="Freeform 2" id="2"/>
          <p:cNvSpPr/>
          <p:nvPr/>
        </p:nvSpPr>
        <p:spPr>
          <a:xfrm flipH="false" flipV="false" rot="-6761358">
            <a:off x="-5283473" y="5858136"/>
            <a:ext cx="10566946" cy="7685052"/>
          </a:xfrm>
          <a:custGeom>
            <a:avLst/>
            <a:gdLst/>
            <a:ahLst/>
            <a:cxnLst/>
            <a:rect r="r" b="b" t="t" l="l"/>
            <a:pathLst>
              <a:path h="7685052" w="10566946">
                <a:moveTo>
                  <a:pt x="0" y="0"/>
                </a:moveTo>
                <a:lnTo>
                  <a:pt x="10566946" y="0"/>
                </a:lnTo>
                <a:lnTo>
                  <a:pt x="10566946" y="7685052"/>
                </a:lnTo>
                <a:lnTo>
                  <a:pt x="0" y="7685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1911" y="955306"/>
            <a:ext cx="10197464" cy="1130300"/>
          </a:xfrm>
          <a:prstGeom prst="rect">
            <a:avLst/>
          </a:prstGeom>
        </p:spPr>
        <p:txBody>
          <a:bodyPr anchor="t" rtlCol="false" tIns="0" lIns="0" bIns="0" rIns="0">
            <a:spAutoFit/>
          </a:bodyPr>
          <a:lstStyle/>
          <a:p>
            <a:pPr>
              <a:lnSpc>
                <a:spcPts val="9099"/>
              </a:lnSpc>
            </a:pPr>
            <a:r>
              <a:rPr lang="en-US" sz="6999">
                <a:solidFill>
                  <a:srgbClr val="51413A"/>
                </a:solidFill>
                <a:latin typeface="Nunito Bold Bold"/>
              </a:rPr>
              <a:t>Data augmentation </a:t>
            </a:r>
          </a:p>
        </p:txBody>
      </p:sp>
      <p:sp>
        <p:nvSpPr>
          <p:cNvPr name="Freeform 4" id="4"/>
          <p:cNvSpPr/>
          <p:nvPr/>
        </p:nvSpPr>
        <p:spPr>
          <a:xfrm flipH="false" flipV="false" rot="0">
            <a:off x="15676869" y="7698451"/>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0641" y="-272294"/>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435467">
            <a:off x="10386510" y="-5587963"/>
            <a:ext cx="11892515" cy="12248845"/>
          </a:xfrm>
          <a:custGeom>
            <a:avLst/>
            <a:gdLst/>
            <a:ahLst/>
            <a:cxnLst/>
            <a:rect r="r" b="b" t="t" l="l"/>
            <a:pathLst>
              <a:path h="12248845" w="11892515">
                <a:moveTo>
                  <a:pt x="0" y="0"/>
                </a:moveTo>
                <a:lnTo>
                  <a:pt x="11892515" y="0"/>
                </a:lnTo>
                <a:lnTo>
                  <a:pt x="11892515" y="12248845"/>
                </a:lnTo>
                <a:lnTo>
                  <a:pt x="0" y="12248845"/>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44000" y="3577782"/>
            <a:ext cx="6053399" cy="6053399"/>
          </a:xfrm>
          <a:custGeom>
            <a:avLst/>
            <a:gdLst/>
            <a:ahLst/>
            <a:cxnLst/>
            <a:rect r="r" b="b" t="t" l="l"/>
            <a:pathLst>
              <a:path h="6053399" w="6053399">
                <a:moveTo>
                  <a:pt x="0" y="0"/>
                </a:moveTo>
                <a:lnTo>
                  <a:pt x="6053399" y="0"/>
                </a:lnTo>
                <a:lnTo>
                  <a:pt x="6053399" y="6053399"/>
                </a:lnTo>
                <a:lnTo>
                  <a:pt x="0" y="6053399"/>
                </a:lnTo>
                <a:lnTo>
                  <a:pt x="0" y="0"/>
                </a:lnTo>
                <a:close/>
              </a:path>
            </a:pathLst>
          </a:custGeom>
          <a:blipFill>
            <a:blip r:embed="rId8"/>
            <a:stretch>
              <a:fillRect l="0" t="0" r="0" b="0"/>
            </a:stretch>
          </a:blipFill>
        </p:spPr>
      </p:sp>
      <p:sp>
        <p:nvSpPr>
          <p:cNvPr name="Freeform 8" id="8"/>
          <p:cNvSpPr/>
          <p:nvPr/>
        </p:nvSpPr>
        <p:spPr>
          <a:xfrm flipH="false" flipV="false" rot="0">
            <a:off x="2129585" y="3647263"/>
            <a:ext cx="6053399" cy="6053399"/>
          </a:xfrm>
          <a:custGeom>
            <a:avLst/>
            <a:gdLst/>
            <a:ahLst/>
            <a:cxnLst/>
            <a:rect r="r" b="b" t="t" l="l"/>
            <a:pathLst>
              <a:path h="6053399" w="6053399">
                <a:moveTo>
                  <a:pt x="0" y="0"/>
                </a:moveTo>
                <a:lnTo>
                  <a:pt x="6053399" y="0"/>
                </a:lnTo>
                <a:lnTo>
                  <a:pt x="6053399" y="6053399"/>
                </a:lnTo>
                <a:lnTo>
                  <a:pt x="0" y="6053399"/>
                </a:lnTo>
                <a:lnTo>
                  <a:pt x="0" y="0"/>
                </a:lnTo>
                <a:close/>
              </a:path>
            </a:pathLst>
          </a:custGeom>
          <a:blipFill>
            <a:blip r:embed="rId9"/>
            <a:stretch>
              <a:fillRect l="0" t="0" r="0" b="0"/>
            </a:stretch>
          </a:blipFill>
        </p:spPr>
      </p:sp>
      <p:sp>
        <p:nvSpPr>
          <p:cNvPr name="TextBox 9" id="9"/>
          <p:cNvSpPr txBox="true"/>
          <p:nvPr/>
        </p:nvSpPr>
        <p:spPr>
          <a:xfrm rot="0">
            <a:off x="693519" y="2558607"/>
            <a:ext cx="11804343" cy="571500"/>
          </a:xfrm>
          <a:prstGeom prst="rect">
            <a:avLst/>
          </a:prstGeom>
        </p:spPr>
        <p:txBody>
          <a:bodyPr anchor="t" rtlCol="false" tIns="0" lIns="0" bIns="0" rIns="0">
            <a:spAutoFit/>
          </a:bodyPr>
          <a:lstStyle/>
          <a:p>
            <a:pPr algn="ctr">
              <a:lnSpc>
                <a:spcPts val="3599"/>
              </a:lnSpc>
            </a:pPr>
            <a:r>
              <a:rPr lang="en-US" sz="3999">
                <a:solidFill>
                  <a:srgbClr val="51413A"/>
                </a:solidFill>
                <a:latin typeface="Gaegu Bold"/>
              </a:rPr>
              <a:t>Samples of Dataset after augmentation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DAF9JGD7pYw</dc:identifier>
  <dcterms:modified xsi:type="dcterms:W3CDTF">2011-08-01T06:04:30Z</dcterms:modified>
  <cp:revision>1</cp:revision>
  <dc:title>Coins Detection</dc:title>
</cp:coreProperties>
</file>